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389" r:id="rId2"/>
    <p:sldId id="390" r:id="rId3"/>
    <p:sldId id="391" r:id="rId4"/>
    <p:sldId id="392" r:id="rId5"/>
    <p:sldId id="393"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36" r:id="rId19"/>
    <p:sldId id="408" r:id="rId20"/>
    <p:sldId id="409" r:id="rId21"/>
    <p:sldId id="410" r:id="rId22"/>
    <p:sldId id="411" r:id="rId23"/>
    <p:sldId id="412" r:id="rId24"/>
    <p:sldId id="413" r:id="rId25"/>
    <p:sldId id="414" r:id="rId26"/>
    <p:sldId id="415" r:id="rId27"/>
    <p:sldId id="437" r:id="rId28"/>
    <p:sldId id="416" r:id="rId29"/>
    <p:sldId id="439" r:id="rId30"/>
    <p:sldId id="438" r:id="rId31"/>
    <p:sldId id="440" r:id="rId32"/>
    <p:sldId id="417" r:id="rId33"/>
    <p:sldId id="418" r:id="rId34"/>
    <p:sldId id="419" r:id="rId35"/>
    <p:sldId id="420" r:id="rId36"/>
    <p:sldId id="421" r:id="rId37"/>
    <p:sldId id="422" r:id="rId38"/>
    <p:sldId id="423"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3929" autoAdjust="0"/>
  </p:normalViewPr>
  <p:slideViewPr>
    <p:cSldViewPr>
      <p:cViewPr varScale="1">
        <p:scale>
          <a:sx n="120" d="100"/>
          <a:sy n="120" d="100"/>
        </p:scale>
        <p:origin x="167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7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7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7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7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F3A2FD-1E54-418B-BB4F-01DB5E87696A}" type="slidenum">
              <a:rPr lang="en-US"/>
              <a:pPr/>
              <a:t>‹#›</a:t>
            </a:fld>
            <a:endParaRPr lang="en-US"/>
          </a:p>
        </p:txBody>
      </p:sp>
    </p:spTree>
    <p:extLst>
      <p:ext uri="{BB962C8B-B14F-4D97-AF65-F5344CB8AC3E}">
        <p14:creationId xmlns:p14="http://schemas.microsoft.com/office/powerpoint/2010/main" val="2682977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19CF4-39AE-4F4D-924E-DF2C21549FA9}" type="slidenum">
              <a:rPr lang="en-US"/>
              <a:pPr/>
              <a:t>1</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pPr>
              <a:lnSpc>
                <a:spcPct val="90000"/>
              </a:lnSpc>
            </a:pPr>
            <a:r>
              <a:rPr lang="en-US" sz="1000"/>
              <a:t>Why semi-autonomous…</a:t>
            </a:r>
          </a:p>
          <a:p>
            <a:pPr>
              <a:lnSpc>
                <a:spcPct val="90000"/>
              </a:lnSpc>
            </a:pPr>
            <a:endParaRPr lang="en-US" sz="1000"/>
          </a:p>
          <a:p>
            <a:pPr>
              <a:lnSpc>
                <a:spcPct val="90000"/>
              </a:lnSpc>
            </a:pPr>
            <a:r>
              <a:rPr lang="en-US" sz="1000"/>
              <a:t>The idea is to decentralize the mechanism used to pair individuals for mating. The way we accomplished this was by including an evolving (or adapting) mate selection function in each individual in addition to the candidate solution. We outlined two ways of pairing up individuals using their mate selection functions and for the lack of better words called these methods democratic and dictatorial approaches.  In the democratic approach each individual in the population can rate all other individuals based on this mate selection function. Then using these ratings an instance of the stable roommates problem can be created. An instance of the stable roommates problem consists of a set of individuals of even cardinality n. Each individual in the set ranks the remaining n-1 individuals in order of his preference. The object is to find a partition of the set into n/2 pairs of roommates such that no two individuals who are not roommates both prefer each other to their actual roommates. So we can use a solution to the stable roommates problem to pair our individuals for mating. Then during the parent selection stage if an individual is selected for reproduction, then his mate is automatically selected as well. Unfortunately, not every instance of the stable roommates problem has a solution, so in order to make this work we would need to do some tweaking. </a:t>
            </a:r>
          </a:p>
          <a:p>
            <a:pPr>
              <a:lnSpc>
                <a:spcPct val="90000"/>
              </a:lnSpc>
            </a:pPr>
            <a:endParaRPr lang="en-US" sz="1000"/>
          </a:p>
          <a:p>
            <a:pPr>
              <a:lnSpc>
                <a:spcPct val="90000"/>
              </a:lnSpc>
            </a:pPr>
            <a:r>
              <a:rPr lang="en-US" sz="1000"/>
              <a:t>Our second, dictatorial, approach is slightly easier. Here if an individual is selected for mating, he becomes a dictator for that moment and is allowed to select whatever mate he wishes. This is the approach we decided to start with mainly because of its ease of implementation. In the paper that we submitted to GECCO 2007 conference we addressed questions of how the mate selection functions are represented, how they are evolved through the generations and reported on our experiments.</a:t>
            </a:r>
          </a:p>
          <a:p>
            <a:pPr>
              <a:lnSpc>
                <a:spcPct val="90000"/>
              </a:lnSpc>
            </a:pPr>
            <a:endParaRPr lang="en-US" sz="1000"/>
          </a:p>
          <a:p>
            <a:pPr>
              <a:lnSpc>
                <a:spcPct val="90000"/>
              </a:lnSpc>
            </a:pPr>
            <a:r>
              <a:rPr lang="en-US" sz="1000"/>
              <a:t>Add a slide with diagrams and Cupid</a:t>
            </a:r>
          </a:p>
        </p:txBody>
      </p:sp>
    </p:spTree>
    <p:extLst>
      <p:ext uri="{BB962C8B-B14F-4D97-AF65-F5344CB8AC3E}">
        <p14:creationId xmlns:p14="http://schemas.microsoft.com/office/powerpoint/2010/main" val="140669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B52A7-EBC7-463B-BE50-F624631F59E6}" type="slidenum">
              <a:rPr lang="en-US"/>
              <a:pPr/>
              <a:t>13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t>Finally, on the 4-bit deceptive trap problem EA with SASADIPS performed worse than the regular EA. You can see on this plot that the EA with SASADIPS does well until about generation 400 after which its performance declines. This was a somewhat unexpected result considering how well our EA with SASADIPS did on the counting ones problem. Also, the parent selection method that was used in the regular EA (tournament selection) was one of the primitives given to the EA with SASADIPS, so our EA with SASADIPS has the tools to perform no worse than the regular EA. In either case this result shows that there is some problem with our EA with SASADIPS. Having gotten such result we hypothesized about what went wrong.</a:t>
            </a:r>
          </a:p>
        </p:txBody>
      </p:sp>
    </p:spTree>
    <p:extLst>
      <p:ext uri="{BB962C8B-B14F-4D97-AF65-F5344CB8AC3E}">
        <p14:creationId xmlns:p14="http://schemas.microsoft.com/office/powerpoint/2010/main" val="226162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D277B-CDB6-403C-A1DF-336AF69BD3D7}" type="slidenum">
              <a:rPr lang="en-US"/>
              <a:pPr/>
              <a:t>14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sz="1000"/>
              <a:t>One possible problem with EA with SASADIPS is that steep fitness increase in the early generations my lead to premature convergence to suboptimal solutions. It is possible that this is what happened in the case of the 4-bit deceptive trap problem. The population quickly converged to a suboptimal solution and it was hard for our EA with SASADIPS to get out of that local optimum and move towards the global one. So greedily improving the fitness on the short term basis might not be the best strategy in the long run. One way to deal with this problem could be to have multiple populations that evolve independently but every once in a while swap individuals.</a:t>
            </a:r>
          </a:p>
          <a:p>
            <a:endParaRPr lang="en-US" sz="1000"/>
          </a:p>
          <a:p>
            <a:r>
              <a:rPr lang="en-US" sz="1000"/>
              <a:t>Another possible problem with the EA with SASADIPS is that good mate selection functions could be hard to find.  Even though the EA with SASADIPS has access to the parent selection method used by the regular EA, it might not choose that parent selection method, even if that method is the best choice.  If this is the reason why EA with SASADIPS did worse than the regular EA, one way to cope with this problem would be with what I call “reset mutation”. Reset mutation resets the parent selection function of an individual to the parent selection method used by the regular EA (tournament selection in our case). A chance of reset mutation could be applied to the individuals whose mate selection function had negative improvement.</a:t>
            </a:r>
          </a:p>
          <a:p>
            <a:endParaRPr lang="en-US" sz="1000"/>
          </a:p>
          <a:p>
            <a:r>
              <a:rPr lang="en-US" sz="1000"/>
              <a:t>There are definitely many avenues for improving this method. Decentralizing mate selection makes sense from the nature point of view and our results show that in some cases it is beneficial. The main problem with EA’s is that they are hard to properly configure and it appears from the existing research that self-adaptation is a good way to take the burden of specifying parameters off the users. We used the principles of self-adaptation to take the burden of specifying parent selection operator off the users. Although our results are not perfect they show the potential that it can be done.</a:t>
            </a:r>
          </a:p>
        </p:txBody>
      </p:sp>
    </p:spTree>
    <p:extLst>
      <p:ext uri="{BB962C8B-B14F-4D97-AF65-F5344CB8AC3E}">
        <p14:creationId xmlns:p14="http://schemas.microsoft.com/office/powerpoint/2010/main" val="407663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C0203-2858-4148-9A60-383384AE576D}" type="slidenum">
              <a:rPr lang="en-US"/>
              <a:pPr/>
              <a:t>5</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lnSpc>
                <a:spcPct val="90000"/>
              </a:lnSpc>
            </a:pPr>
            <a:r>
              <a:rPr lang="en-US" sz="1000"/>
              <a:t>Why semi-autonomous…</a:t>
            </a:r>
          </a:p>
          <a:p>
            <a:pPr>
              <a:lnSpc>
                <a:spcPct val="90000"/>
              </a:lnSpc>
            </a:pPr>
            <a:endParaRPr lang="en-US" sz="1000"/>
          </a:p>
          <a:p>
            <a:pPr>
              <a:lnSpc>
                <a:spcPct val="90000"/>
              </a:lnSpc>
            </a:pPr>
            <a:r>
              <a:rPr lang="en-US" sz="1000"/>
              <a:t>The idea is to decentralize the mechanism used to pair individuals for mating. The way we accomplished this was by including an evolving (or adapting) mate selection function in each individual in addition to the candidate solution. We outlined two ways of pairing up individuals using their mate selection functions and for the lack of better words called these methods democratic and dictatorial approaches.  In the democratic approach each individual in the population can rate all other individuals based on this mate selection function. Then using these ratings an instance of the stable roommates problem can be created. An instance of the stable roommates problem consists of a set of individuals of even cardinality n. Each individual in the set ranks the remaining n-1 individuals in order of his preference. The object is to find a partition of the set into n/2 pairs of roommates such that no two individuals who are not roommates both prefer each other to their actual roommates. So we can use a solution to the stable roommates problem to pair our individuals for mating. Then during the parent selection stage if an individual is selected for reproduction, then his mate is automatically selected as well. Unfortunately, not every instance of the stable roommates problem has a solution, so in order to make this work we would need to do some tweaking. </a:t>
            </a:r>
          </a:p>
          <a:p>
            <a:pPr>
              <a:lnSpc>
                <a:spcPct val="90000"/>
              </a:lnSpc>
            </a:pPr>
            <a:endParaRPr lang="en-US" sz="1000"/>
          </a:p>
          <a:p>
            <a:pPr>
              <a:lnSpc>
                <a:spcPct val="90000"/>
              </a:lnSpc>
            </a:pPr>
            <a:r>
              <a:rPr lang="en-US" sz="1000"/>
              <a:t>Our second, dictatorial, approach is slightly easier. Here if an individual is selected for mating, he becomes a dictator for that moment and is allowed to select whatever mate he wishes. This is the approach we decided to start with mainly because of its ease of implementation. In the paper that we submitted to GECCO 2007 conference we addressed questions of how the mate selection functions are represented, how they are evolved through the generations and reported on our experiments.</a:t>
            </a:r>
          </a:p>
          <a:p>
            <a:pPr>
              <a:lnSpc>
                <a:spcPct val="90000"/>
              </a:lnSpc>
            </a:pPr>
            <a:endParaRPr lang="en-US" sz="1000"/>
          </a:p>
          <a:p>
            <a:pPr>
              <a:lnSpc>
                <a:spcPct val="90000"/>
              </a:lnSpc>
            </a:pPr>
            <a:r>
              <a:rPr lang="en-US" sz="1000"/>
              <a:t>Add a slide with diagrams and Cupid</a:t>
            </a:r>
          </a:p>
        </p:txBody>
      </p:sp>
    </p:spTree>
    <p:extLst>
      <p:ext uri="{BB962C8B-B14F-4D97-AF65-F5344CB8AC3E}">
        <p14:creationId xmlns:p14="http://schemas.microsoft.com/office/powerpoint/2010/main" val="416264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8790C-2B08-467F-A3F9-55BDFC2DD50E}" type="slidenum">
              <a:rPr lang="en-US"/>
              <a:pPr/>
              <a:t>6</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Mate selection functions were encoded as expression trees as in Genetic programming. In genetic programming a user is required to provide a set of primitives (terminals and non-terminals) from which the expression trees will be constructed. Our set of primitives contained one terminal – Population and several non-terminals. Non-terminals were pre-built selection methods that either selected one individual from a collection of individuals, selected a subset of individuals from a collection of individuals, or selected one individual from two individuals. It was required that the expression tree would return one individual. An example or a randomly initialized mate selection function is shown on the slide. Here the primitive “more uniform” takes two individuals with bitstring candidate solutions (for example 010101 and 000111) and returns the one that has a more uniform bitstring. </a:t>
            </a:r>
          </a:p>
        </p:txBody>
      </p:sp>
    </p:spTree>
    <p:extLst>
      <p:ext uri="{BB962C8B-B14F-4D97-AF65-F5344CB8AC3E}">
        <p14:creationId xmlns:p14="http://schemas.microsoft.com/office/powerpoint/2010/main" val="190489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E214A-31A9-41F4-8401-F988252E34C0}" type="slidenum">
              <a:rPr lang="en-US"/>
              <a:pPr/>
              <a:t>7</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sz="1000"/>
              <a:t>Randomly initialized mate selection functions go through the evolutionary process together with the candidate solutions of the individuals. We would like to keep good mate selection functions and discard the bad ones. To determine how good a particular mate selection function is will look at the fitness of the child that was produced from the pairing of individuals that produced by that mate selection function. When a child candidate solution is created that child also needs to obtain his own mate selection function because he may become the dictator in the future. There are several options for obtaining a child’s mate selection function such as randomly create one, copy one of the parents’ mate selection function or use recombination of expression trees. Since we want the child to have a good mate selection function, randomly creating one is not a good option, while the other two options seem to make sense. To decide how a mate selection function is obtained we defined improvement of a child as the difference between that child’s fitness and the fitness of the better parent. Essentially, if the improvement of a child is large then the mate selection function was good and it is best to copy the mate selection function that resulted in such pairing. Otherwise we will use recombination followed by a chance of mutation to obtain the mate selection function. The question now becomes, what is a big improvement. We used the slope of the maximum fitness curve to answer this question. If we plot the fitness of the best individual in each generation in a typical EA the slope of such plot will be steep in the early generations and will decrease in the later ones. We would like to keep the slope steep for as long as possible, thus increasing the fitness faster. Using this idea, improvement was decided to be big if it was greater than or equal than the slope of the maximum fitness plot.</a:t>
            </a:r>
          </a:p>
        </p:txBody>
      </p:sp>
    </p:spTree>
    <p:extLst>
      <p:ext uri="{BB962C8B-B14F-4D97-AF65-F5344CB8AC3E}">
        <p14:creationId xmlns:p14="http://schemas.microsoft.com/office/powerpoint/2010/main" val="316367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EA197-323F-4A62-8B46-7B7D4CCEF6BD}" type="slidenum">
              <a:rPr lang="en-US"/>
              <a:pPr/>
              <a:t>8</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This slide basically summarizes our mate selection function evolution method. </a:t>
            </a:r>
          </a:p>
        </p:txBody>
      </p:sp>
    </p:spTree>
    <p:extLst>
      <p:ext uri="{BB962C8B-B14F-4D97-AF65-F5344CB8AC3E}">
        <p14:creationId xmlns:p14="http://schemas.microsoft.com/office/powerpoint/2010/main" val="145510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307C4-6529-477A-BDF0-46CEE885B6A6}" type="slidenum">
              <a:rPr lang="en-US"/>
              <a:pPr/>
              <a:t>9</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t>We compared our EA with self-adaptive semi-autonomous parent selection to a regular EA on three test problems: counting ones, 4-bit deceptive trap, and SAT. Counting ones is a toy problem with a very simple fitness function. The solution to the counting ones problem of length N is a string of N 1’s. So the fitness can be defined as the number of ones in the string.</a:t>
            </a:r>
          </a:p>
          <a:p>
            <a:r>
              <a:rPr lang="en-US"/>
              <a:t>The solution the 4-bit deceptive trap problem of length N is also N ones, but the fitness function of this problem is a lot more complicated. A bit string is split into consecutive substrings (or traps) of length 4. The fitness of a candidate solution is the sum of the fitnesses of each trap. The fitness of a trap is defined as outlined here. Such fitness function has many local optima so the global optimum is hard to reach. Finally, SAT is the well known boolean satisfiability problem in conjuctive normal form. The fitness of a candidate solution to a SAT instance was defined as the number of causes satisfied by the given truth assignment.</a:t>
            </a:r>
          </a:p>
        </p:txBody>
      </p:sp>
    </p:spTree>
    <p:extLst>
      <p:ext uri="{BB962C8B-B14F-4D97-AF65-F5344CB8AC3E}">
        <p14:creationId xmlns:p14="http://schemas.microsoft.com/office/powerpoint/2010/main" val="327737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2B21F-8FA1-474F-BF46-FF6E152B4BD2}" type="slidenum">
              <a:rPr lang="en-US"/>
              <a:pPr/>
              <a:t>10</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t>We compared the maximum fitness of the regular EA versus the maximum fitness of the EA with SASADIPS at the end of the experiments. For counting ones problem EA with SASADIPS outperformed the regular EA. If we look at the maximum fitness plot of each EA, as shown here, we can see that the slope of the plot remains steep for the EA with SASADIPS longer than for the regular EA.</a:t>
            </a:r>
          </a:p>
        </p:txBody>
      </p:sp>
    </p:spTree>
    <p:extLst>
      <p:ext uri="{BB962C8B-B14F-4D97-AF65-F5344CB8AC3E}">
        <p14:creationId xmlns:p14="http://schemas.microsoft.com/office/powerpoint/2010/main" val="254168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0BC72-874D-49FB-BD71-66C22BBEECC0}" type="slidenum">
              <a:rPr lang="en-US"/>
              <a:pPr/>
              <a:t>11</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t>Here is an example of a mate selection function at the end of the experiments with the counting ones problem. This is just one example of it. This particular mate selection function has a high selection pressure because it uses primitives “bigger fitness” (thus selecting a fitter individual out of the given two) and a primitive “subset fitness GTOE” – this primitive extracts a subset of individuals whose fitness is greater than or equal to the fitness of the owner of this mate selection function. </a:t>
            </a:r>
          </a:p>
        </p:txBody>
      </p:sp>
    </p:spTree>
    <p:extLst>
      <p:ext uri="{BB962C8B-B14F-4D97-AF65-F5344CB8AC3E}">
        <p14:creationId xmlns:p14="http://schemas.microsoft.com/office/powerpoint/2010/main" val="85258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31DF0-EEA6-43D4-B6AF-6AB00FCEBEFC}" type="slidenum">
              <a:rPr lang="en-US"/>
              <a:pPr/>
              <a:t>12</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t>In the case of SAT the advantage of the EA with SASADIPS over the regular EA is not as obvious, but in fact EA with SASADIPS does outperform the regular EA.</a:t>
            </a:r>
          </a:p>
        </p:txBody>
      </p:sp>
    </p:spTree>
    <p:extLst>
      <p:ext uri="{BB962C8B-B14F-4D97-AF65-F5344CB8AC3E}">
        <p14:creationId xmlns:p14="http://schemas.microsoft.com/office/powerpoint/2010/main" val="269084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D15FB-8672-4B4E-A129-9E59CE51A46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9AB87C-0E4A-4B95-A890-BA3413D35F3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1FD0B7-A535-49CB-9818-CF6C1D35875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8B0C50D-E312-4E09-94BD-4F33523D6DC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07D1EE-6B31-42E7-96E5-DFC4C3747EF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F29D15-BD79-498C-985C-24DFC7C2867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85C25B-0387-47BC-B1D2-AC0B5D5D3E1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1EF6B7-AFCE-4ED5-BEE7-2B7911A016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1AF189-F50F-42F4-ADBA-F63D44495E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7F9AD04-4469-4804-8A3B-B97FC7027C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F93D18-E807-48D5-82B7-433EF93135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8D47CD-056F-499F-92C4-5F92AED0901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220A555-1A55-4B11-9F83-62044FA535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6" charset="-128"/>
        </a:defRPr>
      </a:lvl2pPr>
      <a:lvl3pPr algn="ctr" rtl="0" fontAlgn="base">
        <a:spcBef>
          <a:spcPct val="0"/>
        </a:spcBef>
        <a:spcAft>
          <a:spcPct val="0"/>
        </a:spcAft>
        <a:defRPr sz="4400">
          <a:solidFill>
            <a:schemeClr val="tx2"/>
          </a:solidFill>
          <a:latin typeface="Arial" charset="0"/>
          <a:ea typeface="ＭＳ Ｐゴシック" pitchFamily="16" charset="-128"/>
        </a:defRPr>
      </a:lvl3pPr>
      <a:lvl4pPr algn="ctr" rtl="0" fontAlgn="base">
        <a:spcBef>
          <a:spcPct val="0"/>
        </a:spcBef>
        <a:spcAft>
          <a:spcPct val="0"/>
        </a:spcAft>
        <a:defRPr sz="4400">
          <a:solidFill>
            <a:schemeClr val="tx2"/>
          </a:solidFill>
          <a:latin typeface="Arial" charset="0"/>
          <a:ea typeface="ＭＳ Ｐゴシック" pitchFamily="16" charset="-128"/>
        </a:defRPr>
      </a:lvl4pPr>
      <a:lvl5pPr algn="ctr" rtl="0" fontAlgn="base">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3.bin"/><Relationship Id="rId7" Type="http://schemas.openxmlformats.org/officeDocument/2006/relationships/oleObject" Target="../embeddings/Microsoft_Excel_97-2003_Worksheet4.xls"/><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2.emf"/><Relationship Id="rId4" Type="http://schemas.openxmlformats.org/officeDocument/2006/relationships/oleObject" Target="../embeddings/Microsoft_Excel_97-2003_Worksheet3.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4.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jpe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6.bin"/><Relationship Id="rId7" Type="http://schemas.openxmlformats.org/officeDocument/2006/relationships/oleObject" Target="../embeddings/Microsoft_Excel_97-2003_Worksheet6.xls"/><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3.emf"/><Relationship Id="rId4" Type="http://schemas.openxmlformats.org/officeDocument/2006/relationships/oleObject" Target="../embeddings/Microsoft_Excel_97-2003_Worksheet5.xls"/></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jpe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304800" y="838200"/>
            <a:ext cx="8534400" cy="1143000"/>
          </a:xfrm>
        </p:spPr>
        <p:txBody>
          <a:bodyPr/>
          <a:lstStyle/>
          <a:p>
            <a:r>
              <a:rPr lang="en-US">
                <a:solidFill>
                  <a:srgbClr val="DD4211"/>
                </a:solidFill>
              </a:rPr>
              <a:t>S</a:t>
            </a:r>
            <a:r>
              <a:rPr lang="en-US"/>
              <a:t>elf-</a:t>
            </a:r>
            <a:r>
              <a:rPr lang="en-US">
                <a:solidFill>
                  <a:srgbClr val="DD4211"/>
                </a:solidFill>
              </a:rPr>
              <a:t>A</a:t>
            </a:r>
            <a:r>
              <a:rPr lang="en-US"/>
              <a:t>daptive </a:t>
            </a:r>
            <a:r>
              <a:rPr lang="en-US">
                <a:solidFill>
                  <a:srgbClr val="DD4211"/>
                </a:solidFill>
              </a:rPr>
              <a:t>S</a:t>
            </a:r>
            <a:r>
              <a:rPr lang="en-US"/>
              <a:t>emi-</a:t>
            </a:r>
            <a:r>
              <a:rPr lang="en-US">
                <a:solidFill>
                  <a:srgbClr val="DD4211"/>
                </a:solidFill>
              </a:rPr>
              <a:t>A</a:t>
            </a:r>
            <a:r>
              <a:rPr lang="en-US"/>
              <a:t>utonomous </a:t>
            </a:r>
            <a:br>
              <a:rPr lang="en-US"/>
            </a:br>
            <a:r>
              <a:rPr lang="en-US">
                <a:solidFill>
                  <a:srgbClr val="DD4211"/>
                </a:solidFill>
              </a:rPr>
              <a:t>Pa</a:t>
            </a:r>
            <a:r>
              <a:rPr lang="en-US"/>
              <a:t>rent </a:t>
            </a:r>
            <a:r>
              <a:rPr lang="en-US">
                <a:solidFill>
                  <a:srgbClr val="DD4211"/>
                </a:solidFill>
              </a:rPr>
              <a:t>S</a:t>
            </a:r>
            <a:r>
              <a:rPr lang="en-US"/>
              <a:t>election (</a:t>
            </a:r>
            <a:r>
              <a:rPr lang="en-US">
                <a:solidFill>
                  <a:srgbClr val="DD4211"/>
                </a:solidFill>
              </a:rPr>
              <a:t>SASAPAS</a:t>
            </a:r>
            <a:r>
              <a:rPr lang="en-US"/>
              <a:t>)</a:t>
            </a:r>
          </a:p>
        </p:txBody>
      </p:sp>
      <p:sp>
        <p:nvSpPr>
          <p:cNvPr id="188419" name="Rectangle 3"/>
          <p:cNvSpPr>
            <a:spLocks noGrp="1" noChangeArrowheads="1"/>
          </p:cNvSpPr>
          <p:nvPr>
            <p:ph type="body" idx="1"/>
          </p:nvPr>
        </p:nvSpPr>
        <p:spPr>
          <a:xfrm>
            <a:off x="609600" y="2362200"/>
            <a:ext cx="7696200" cy="4191000"/>
          </a:xfrm>
        </p:spPr>
        <p:txBody>
          <a:bodyPr/>
          <a:lstStyle/>
          <a:p>
            <a:r>
              <a:rPr lang="en-US"/>
              <a:t>Each individual has an evolving mate selection function</a:t>
            </a:r>
          </a:p>
          <a:p>
            <a:r>
              <a:rPr lang="en-US"/>
              <a:t>Two ways to pair individuals:</a:t>
            </a:r>
          </a:p>
          <a:p>
            <a:pPr lvl="1"/>
            <a:r>
              <a:rPr lang="en-US"/>
              <a:t>Democratic approach</a:t>
            </a:r>
          </a:p>
          <a:p>
            <a:pPr lvl="1"/>
            <a:r>
              <a:rPr lang="en-US"/>
              <a:t>Dictatorial approach</a:t>
            </a:r>
          </a:p>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219200" y="685800"/>
            <a:ext cx="7467600" cy="914400"/>
          </a:xfrm>
        </p:spPr>
        <p:txBody>
          <a:bodyPr/>
          <a:lstStyle/>
          <a:p>
            <a:r>
              <a:rPr lang="en-US"/>
              <a:t>Counting ones results</a:t>
            </a:r>
          </a:p>
        </p:txBody>
      </p:sp>
      <p:pic>
        <p:nvPicPr>
          <p:cNvPr id="205827" name="Picture 3" descr="onemax"/>
          <p:cNvPicPr>
            <a:picLocks noChangeAspect="1" noChangeArrowheads="1"/>
          </p:cNvPicPr>
          <p:nvPr/>
        </p:nvPicPr>
        <p:blipFill>
          <a:blip r:embed="rId3" cstate="print"/>
          <a:srcRect l="8824" t="9091" r="39215" b="60606"/>
          <a:stretch>
            <a:fillRect/>
          </a:stretch>
        </p:blipFill>
        <p:spPr bwMode="auto">
          <a:xfrm>
            <a:off x="1752600" y="1600200"/>
            <a:ext cx="6096000" cy="46005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52400" y="762000"/>
            <a:ext cx="8839200" cy="762000"/>
          </a:xfrm>
        </p:spPr>
        <p:txBody>
          <a:bodyPr/>
          <a:lstStyle/>
          <a:p>
            <a:r>
              <a:rPr lang="en-US" sz="4000"/>
              <a:t>Highly evolved mate selection function</a:t>
            </a:r>
          </a:p>
        </p:txBody>
      </p:sp>
      <p:sp>
        <p:nvSpPr>
          <p:cNvPr id="207875" name="Rectangle 3"/>
          <p:cNvSpPr>
            <a:spLocks noChangeArrowheads="1"/>
          </p:cNvSpPr>
          <p:nvPr/>
        </p:nvSpPr>
        <p:spPr bwMode="auto">
          <a:xfrm>
            <a:off x="4572000" y="3586163"/>
            <a:ext cx="260350" cy="457200"/>
          </a:xfrm>
          <a:prstGeom prst="rect">
            <a:avLst/>
          </a:prstGeom>
          <a:noFill/>
          <a:ln w="9525">
            <a:noFill/>
            <a:miter lim="800000"/>
            <a:headEnd/>
            <a:tailEnd/>
          </a:ln>
          <a:effectLst/>
        </p:spPr>
        <p:txBody>
          <a:bodyPr wrap="none">
            <a:spAutoFit/>
          </a:bodyPr>
          <a:lstStyle/>
          <a:p>
            <a:r>
              <a:rPr lang="en-US">
                <a:latin typeface="Times" pitchFamily="18" charset="0"/>
              </a:rPr>
              <a:t> </a:t>
            </a:r>
          </a:p>
        </p:txBody>
      </p:sp>
      <p:sp>
        <p:nvSpPr>
          <p:cNvPr id="207876" name="Rectangle 4"/>
          <p:cNvSpPr>
            <a:spLocks noChangeArrowheads="1"/>
          </p:cNvSpPr>
          <p:nvPr/>
        </p:nvSpPr>
        <p:spPr bwMode="auto">
          <a:xfrm>
            <a:off x="4545013" y="3433763"/>
            <a:ext cx="1398587" cy="457200"/>
          </a:xfrm>
          <a:prstGeom prst="rect">
            <a:avLst/>
          </a:prstGeom>
          <a:noFill/>
          <a:ln w="9525">
            <a:noFill/>
            <a:miter lim="800000"/>
            <a:headEnd/>
            <a:tailEnd/>
          </a:ln>
          <a:effectLst/>
        </p:spPr>
        <p:txBody>
          <a:bodyPr>
            <a:spAutoFit/>
          </a:bodyPr>
          <a:lstStyle/>
          <a:p>
            <a:r>
              <a:rPr lang="en-US">
                <a:latin typeface="Times" pitchFamily="18" charset="0"/>
              </a:rPr>
              <a:t>  </a:t>
            </a:r>
          </a:p>
        </p:txBody>
      </p:sp>
      <p:pic>
        <p:nvPicPr>
          <p:cNvPr id="207877" name="Picture 5" descr="final_tree"/>
          <p:cNvPicPr>
            <a:picLocks noChangeAspect="1" noChangeArrowheads="1"/>
          </p:cNvPicPr>
          <p:nvPr/>
        </p:nvPicPr>
        <p:blipFill>
          <a:blip r:embed="rId3" cstate="print"/>
          <a:srcRect/>
          <a:stretch>
            <a:fillRect/>
          </a:stretch>
        </p:blipFill>
        <p:spPr bwMode="auto">
          <a:xfrm>
            <a:off x="762000" y="1752600"/>
            <a:ext cx="7772400" cy="49371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t>SAT results</a:t>
            </a:r>
          </a:p>
        </p:txBody>
      </p:sp>
      <p:pic>
        <p:nvPicPr>
          <p:cNvPr id="209923" name="Picture 3" descr="SAT"/>
          <p:cNvPicPr>
            <a:picLocks noChangeAspect="1" noChangeArrowheads="1"/>
          </p:cNvPicPr>
          <p:nvPr/>
        </p:nvPicPr>
        <p:blipFill>
          <a:blip r:embed="rId3" cstate="print"/>
          <a:srcRect l="8824" t="9091" r="34314" b="59091"/>
          <a:stretch>
            <a:fillRect/>
          </a:stretch>
        </p:blipFill>
        <p:spPr bwMode="auto">
          <a:xfrm>
            <a:off x="1828800" y="1524000"/>
            <a:ext cx="6553200" cy="47466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t>4-bit deceptive trap results</a:t>
            </a:r>
          </a:p>
        </p:txBody>
      </p:sp>
      <p:pic>
        <p:nvPicPr>
          <p:cNvPr id="211971" name="Picture 3" descr="trap"/>
          <p:cNvPicPr>
            <a:picLocks noChangeAspect="1" noChangeArrowheads="1"/>
          </p:cNvPicPr>
          <p:nvPr/>
        </p:nvPicPr>
        <p:blipFill>
          <a:blip r:embed="rId3" cstate="print"/>
          <a:srcRect l="8824" t="9091" r="34314" b="56818"/>
          <a:stretch>
            <a:fillRect/>
          </a:stretch>
        </p:blipFill>
        <p:spPr bwMode="auto">
          <a:xfrm>
            <a:off x="1828800" y="1600200"/>
            <a:ext cx="6248400" cy="48482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685800"/>
            <a:ext cx="7848600" cy="941388"/>
          </a:xfrm>
        </p:spPr>
        <p:txBody>
          <a:bodyPr/>
          <a:lstStyle/>
          <a:p>
            <a:r>
              <a:rPr lang="en-US">
                <a:solidFill>
                  <a:srgbClr val="DD4211"/>
                </a:solidFill>
              </a:rPr>
              <a:t>SASADIPS</a:t>
            </a:r>
            <a:r>
              <a:rPr lang="en-US"/>
              <a:t> shortcomings</a:t>
            </a:r>
          </a:p>
        </p:txBody>
      </p:sp>
      <p:sp>
        <p:nvSpPr>
          <p:cNvPr id="214019" name="Rectangle 3"/>
          <p:cNvSpPr>
            <a:spLocks noGrp="1" noChangeArrowheads="1"/>
          </p:cNvSpPr>
          <p:nvPr>
            <p:ph type="body" idx="1"/>
          </p:nvPr>
        </p:nvSpPr>
        <p:spPr>
          <a:xfrm>
            <a:off x="0" y="1752600"/>
            <a:ext cx="9144000" cy="4800600"/>
          </a:xfrm>
        </p:spPr>
        <p:txBody>
          <a:bodyPr/>
          <a:lstStyle/>
          <a:p>
            <a:r>
              <a:rPr lang="en-US"/>
              <a:t>Steep fitness increase in the early generations may lead to premature convergence to suboptimal solutions</a:t>
            </a:r>
          </a:p>
          <a:p>
            <a:r>
              <a:rPr lang="en-US"/>
              <a:t>Good mate selection functions hard to find</a:t>
            </a:r>
          </a:p>
          <a:p>
            <a:r>
              <a:rPr lang="en-US"/>
              <a:t>Provided mate selection primitives may be insufficient to build a good mate selection function</a:t>
            </a:r>
          </a:p>
          <a:p>
            <a:r>
              <a:rPr lang="en-US"/>
              <a:t>New parameters were introduced</a:t>
            </a:r>
          </a:p>
          <a:p>
            <a:r>
              <a:rPr lang="en-US"/>
              <a:t>Only semi-autonomous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762000" y="2362200"/>
            <a:ext cx="7772400" cy="1981200"/>
          </a:xfrm>
        </p:spPr>
        <p:txBody>
          <a:bodyPr/>
          <a:lstStyle/>
          <a:p>
            <a:r>
              <a:rPr lang="en-US" b="1">
                <a:solidFill>
                  <a:srgbClr val="0066FF"/>
                </a:solidFill>
              </a:rPr>
              <a:t>Greedy Population Sizing</a:t>
            </a:r>
            <a:br>
              <a:rPr lang="en-US" b="1">
                <a:solidFill>
                  <a:srgbClr val="0066FF"/>
                </a:solidFill>
              </a:rPr>
            </a:br>
            <a:r>
              <a:rPr lang="en-US" b="1">
                <a:solidFill>
                  <a:srgbClr val="0066FF"/>
                </a:solidFill>
              </a:rPr>
              <a:t>(GPS)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AutoShape 2"/>
          <p:cNvSpPr>
            <a:spLocks noChangeArrowheads="1"/>
          </p:cNvSpPr>
          <p:nvPr/>
        </p:nvSpPr>
        <p:spPr bwMode="auto">
          <a:xfrm>
            <a:off x="5791200" y="4343400"/>
            <a:ext cx="2057400" cy="1066800"/>
          </a:xfrm>
          <a:prstGeom prst="wedgeRoundRectCallout">
            <a:avLst>
              <a:gd name="adj1" fmla="val -162190"/>
              <a:gd name="adj2" fmla="val -254611"/>
              <a:gd name="adj3" fmla="val 16667"/>
            </a:avLst>
          </a:prstGeom>
          <a:solidFill>
            <a:schemeClr val="accent1"/>
          </a:solidFill>
          <a:ln w="9525">
            <a:solidFill>
              <a:schemeClr val="tx1"/>
            </a:solidFill>
            <a:miter lim="800000"/>
            <a:headEnd/>
            <a:tailEnd/>
          </a:ln>
          <a:effectLst/>
        </p:spPr>
        <p:txBody>
          <a:bodyPr/>
          <a:lstStyle/>
          <a:p>
            <a:pPr eaLnBrk="1" hangingPunct="1"/>
            <a:r>
              <a:rPr lang="en-US" sz="1800"/>
              <a:t> |P</a:t>
            </a:r>
            <a:r>
              <a:rPr lang="en-US" sz="1800" baseline="-25000"/>
              <a:t>1</a:t>
            </a:r>
            <a:r>
              <a:rPr lang="en-US" sz="1800"/>
              <a:t>|  =   2|P</a:t>
            </a:r>
            <a:r>
              <a:rPr lang="en-US" sz="1800" baseline="-25000"/>
              <a:t>0</a:t>
            </a:r>
            <a:r>
              <a:rPr lang="en-US" sz="1800"/>
              <a:t>|  </a:t>
            </a:r>
          </a:p>
          <a:p>
            <a:pPr algn="ctr" eaLnBrk="1" hangingPunct="1"/>
            <a:r>
              <a:rPr lang="en-US" sz="1800"/>
              <a:t>…</a:t>
            </a:r>
          </a:p>
          <a:p>
            <a:pPr eaLnBrk="1" hangingPunct="1"/>
            <a:r>
              <a:rPr lang="en-US" sz="1800"/>
              <a:t>|P</a:t>
            </a:r>
            <a:r>
              <a:rPr lang="en-US" sz="1800" baseline="-25000"/>
              <a:t>i+1</a:t>
            </a:r>
            <a:r>
              <a:rPr lang="en-US" sz="1800"/>
              <a:t>| =  2|P</a:t>
            </a:r>
            <a:r>
              <a:rPr lang="en-US" sz="1800" baseline="-25000"/>
              <a:t>i</a:t>
            </a:r>
            <a:r>
              <a:rPr lang="en-US" sz="1800"/>
              <a:t>|</a:t>
            </a:r>
          </a:p>
        </p:txBody>
      </p:sp>
      <p:sp>
        <p:nvSpPr>
          <p:cNvPr id="217091" name="Rectangle 3"/>
          <p:cNvSpPr>
            <a:spLocks noGrp="1" noChangeArrowheads="1"/>
          </p:cNvSpPr>
          <p:nvPr>
            <p:ph type="title"/>
          </p:nvPr>
        </p:nvSpPr>
        <p:spPr>
          <a:xfrm>
            <a:off x="152400" y="685800"/>
            <a:ext cx="8763000" cy="838200"/>
          </a:xfrm>
        </p:spPr>
        <p:txBody>
          <a:bodyPr/>
          <a:lstStyle/>
          <a:p>
            <a:r>
              <a:rPr lang="en-US"/>
              <a:t>The parameter-less GA</a:t>
            </a:r>
          </a:p>
        </p:txBody>
      </p:sp>
      <p:sp>
        <p:nvSpPr>
          <p:cNvPr id="217092" name="Rectangle 4"/>
          <p:cNvSpPr>
            <a:spLocks noChangeArrowheads="1"/>
          </p:cNvSpPr>
          <p:nvPr/>
        </p:nvSpPr>
        <p:spPr bwMode="auto">
          <a:xfrm>
            <a:off x="1676400" y="51816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7093" name="Rectangle 5"/>
          <p:cNvSpPr>
            <a:spLocks noChangeArrowheads="1"/>
          </p:cNvSpPr>
          <p:nvPr/>
        </p:nvSpPr>
        <p:spPr bwMode="auto">
          <a:xfrm>
            <a:off x="2590800" y="4953000"/>
            <a:ext cx="4572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7094" name="Rectangle 6"/>
          <p:cNvSpPr>
            <a:spLocks noChangeArrowheads="1"/>
          </p:cNvSpPr>
          <p:nvPr/>
        </p:nvSpPr>
        <p:spPr bwMode="auto">
          <a:xfrm>
            <a:off x="1676400" y="49530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7095" name="Rectangle 7"/>
          <p:cNvSpPr>
            <a:spLocks noChangeArrowheads="1"/>
          </p:cNvSpPr>
          <p:nvPr/>
        </p:nvSpPr>
        <p:spPr bwMode="auto">
          <a:xfrm>
            <a:off x="1676400" y="47244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7096" name="Rectangle 8"/>
          <p:cNvSpPr>
            <a:spLocks noChangeArrowheads="1"/>
          </p:cNvSpPr>
          <p:nvPr/>
        </p:nvSpPr>
        <p:spPr bwMode="auto">
          <a:xfrm>
            <a:off x="1676400" y="4495800"/>
            <a:ext cx="457200" cy="2286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17097" name="Rectangle 9"/>
          <p:cNvSpPr>
            <a:spLocks noChangeArrowheads="1"/>
          </p:cNvSpPr>
          <p:nvPr/>
        </p:nvSpPr>
        <p:spPr bwMode="auto">
          <a:xfrm>
            <a:off x="1676400" y="4267200"/>
            <a:ext cx="457200" cy="2286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17098" name="Rectangle 10"/>
          <p:cNvSpPr>
            <a:spLocks noChangeArrowheads="1"/>
          </p:cNvSpPr>
          <p:nvPr/>
        </p:nvSpPr>
        <p:spPr bwMode="auto">
          <a:xfrm>
            <a:off x="1676400" y="4038600"/>
            <a:ext cx="457200" cy="2286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17099" name="Rectangle 11"/>
          <p:cNvSpPr>
            <a:spLocks noChangeArrowheads="1"/>
          </p:cNvSpPr>
          <p:nvPr/>
        </p:nvSpPr>
        <p:spPr bwMode="auto">
          <a:xfrm>
            <a:off x="2590800" y="4495800"/>
            <a:ext cx="457200" cy="4572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17100" name="Rectangle 12"/>
          <p:cNvSpPr>
            <a:spLocks noChangeArrowheads="1"/>
          </p:cNvSpPr>
          <p:nvPr/>
        </p:nvSpPr>
        <p:spPr bwMode="auto">
          <a:xfrm>
            <a:off x="1676400" y="3810000"/>
            <a:ext cx="457200" cy="228600"/>
          </a:xfrm>
          <a:prstGeom prst="rect">
            <a:avLst/>
          </a:prstGeom>
          <a:solidFill>
            <a:srgbClr val="DFFF85"/>
          </a:solidFill>
          <a:ln w="9525">
            <a:solidFill>
              <a:schemeClr val="tx1"/>
            </a:solidFill>
            <a:miter lim="800000"/>
            <a:headEnd/>
            <a:tailEnd/>
          </a:ln>
          <a:effectLst/>
        </p:spPr>
        <p:txBody>
          <a:bodyPr wrap="none" anchor="ctr"/>
          <a:lstStyle/>
          <a:p>
            <a:endParaRPr lang="en-US"/>
          </a:p>
        </p:txBody>
      </p:sp>
      <p:sp>
        <p:nvSpPr>
          <p:cNvPr id="217101" name="Rectangle 13"/>
          <p:cNvSpPr>
            <a:spLocks noChangeArrowheads="1"/>
          </p:cNvSpPr>
          <p:nvPr/>
        </p:nvSpPr>
        <p:spPr bwMode="auto">
          <a:xfrm>
            <a:off x="1676400" y="3581400"/>
            <a:ext cx="457200" cy="228600"/>
          </a:xfrm>
          <a:prstGeom prst="rect">
            <a:avLst/>
          </a:prstGeom>
          <a:solidFill>
            <a:srgbClr val="DFFF85"/>
          </a:solidFill>
          <a:ln w="9525">
            <a:solidFill>
              <a:schemeClr val="tx1"/>
            </a:solidFill>
            <a:miter lim="800000"/>
            <a:headEnd/>
            <a:tailEnd/>
          </a:ln>
          <a:effectLst/>
        </p:spPr>
        <p:txBody>
          <a:bodyPr wrap="none" anchor="ctr"/>
          <a:lstStyle/>
          <a:p>
            <a:endParaRPr lang="en-US"/>
          </a:p>
        </p:txBody>
      </p:sp>
      <p:sp>
        <p:nvSpPr>
          <p:cNvPr id="217102" name="Rectangle 14"/>
          <p:cNvSpPr>
            <a:spLocks noChangeArrowheads="1"/>
          </p:cNvSpPr>
          <p:nvPr/>
        </p:nvSpPr>
        <p:spPr bwMode="auto">
          <a:xfrm>
            <a:off x="1676400" y="3352800"/>
            <a:ext cx="457200" cy="228600"/>
          </a:xfrm>
          <a:prstGeom prst="rect">
            <a:avLst/>
          </a:prstGeom>
          <a:solidFill>
            <a:srgbClr val="DFFF85"/>
          </a:solidFill>
          <a:ln w="9525">
            <a:solidFill>
              <a:schemeClr val="tx1"/>
            </a:solidFill>
            <a:miter lim="800000"/>
            <a:headEnd/>
            <a:tailEnd/>
          </a:ln>
          <a:effectLst/>
        </p:spPr>
        <p:txBody>
          <a:bodyPr wrap="none" anchor="ctr"/>
          <a:lstStyle/>
          <a:p>
            <a:endParaRPr lang="en-US"/>
          </a:p>
        </p:txBody>
      </p:sp>
      <p:sp>
        <p:nvSpPr>
          <p:cNvPr id="217103" name="Rectangle 15"/>
          <p:cNvSpPr>
            <a:spLocks noChangeArrowheads="1"/>
          </p:cNvSpPr>
          <p:nvPr/>
        </p:nvSpPr>
        <p:spPr bwMode="auto">
          <a:xfrm>
            <a:off x="2590800" y="4038600"/>
            <a:ext cx="457200" cy="457200"/>
          </a:xfrm>
          <a:prstGeom prst="rect">
            <a:avLst/>
          </a:prstGeom>
          <a:solidFill>
            <a:srgbClr val="DFFF85"/>
          </a:solidFill>
          <a:ln w="9525">
            <a:solidFill>
              <a:schemeClr val="tx1"/>
            </a:solidFill>
            <a:miter lim="800000"/>
            <a:headEnd/>
            <a:tailEnd/>
          </a:ln>
          <a:effectLst/>
        </p:spPr>
        <p:txBody>
          <a:bodyPr wrap="none" anchor="ctr"/>
          <a:lstStyle/>
          <a:p>
            <a:endParaRPr lang="en-US"/>
          </a:p>
        </p:txBody>
      </p:sp>
      <p:sp>
        <p:nvSpPr>
          <p:cNvPr id="217104" name="Rectangle 16"/>
          <p:cNvSpPr>
            <a:spLocks noChangeArrowheads="1"/>
          </p:cNvSpPr>
          <p:nvPr/>
        </p:nvSpPr>
        <p:spPr bwMode="auto">
          <a:xfrm>
            <a:off x="1676400" y="3124200"/>
            <a:ext cx="457200" cy="228600"/>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217105" name="Rectangle 17"/>
          <p:cNvSpPr>
            <a:spLocks noChangeArrowheads="1"/>
          </p:cNvSpPr>
          <p:nvPr/>
        </p:nvSpPr>
        <p:spPr bwMode="auto">
          <a:xfrm>
            <a:off x="1676400" y="2895600"/>
            <a:ext cx="457200" cy="228600"/>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217106" name="Rectangle 18"/>
          <p:cNvSpPr>
            <a:spLocks noChangeArrowheads="1"/>
          </p:cNvSpPr>
          <p:nvPr/>
        </p:nvSpPr>
        <p:spPr bwMode="auto">
          <a:xfrm>
            <a:off x="1676400" y="2667000"/>
            <a:ext cx="457200" cy="228600"/>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217107" name="Rectangle 19"/>
          <p:cNvSpPr>
            <a:spLocks noChangeArrowheads="1"/>
          </p:cNvSpPr>
          <p:nvPr/>
        </p:nvSpPr>
        <p:spPr bwMode="auto">
          <a:xfrm>
            <a:off x="3429000" y="4495800"/>
            <a:ext cx="457200" cy="914400"/>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217108" name="Text Box 20"/>
          <p:cNvSpPr txBox="1">
            <a:spLocks noChangeArrowheads="1"/>
          </p:cNvSpPr>
          <p:nvPr/>
        </p:nvSpPr>
        <p:spPr bwMode="auto">
          <a:xfrm>
            <a:off x="1676400" y="5562600"/>
            <a:ext cx="420688" cy="366713"/>
          </a:xfrm>
          <a:prstGeom prst="rect">
            <a:avLst/>
          </a:prstGeom>
          <a:noFill/>
          <a:ln w="9525">
            <a:noFill/>
            <a:miter lim="800000"/>
            <a:headEnd/>
            <a:tailEnd/>
          </a:ln>
          <a:effectLst/>
        </p:spPr>
        <p:txBody>
          <a:bodyPr>
            <a:spAutoFit/>
          </a:bodyPr>
          <a:lstStyle/>
          <a:p>
            <a:pPr eaLnBrk="1" hangingPunct="1"/>
            <a:r>
              <a:rPr lang="en-US" sz="1800"/>
              <a:t>P</a:t>
            </a:r>
            <a:r>
              <a:rPr lang="en-US" sz="1800" baseline="-25000"/>
              <a:t>0</a:t>
            </a:r>
          </a:p>
        </p:txBody>
      </p:sp>
      <p:sp>
        <p:nvSpPr>
          <p:cNvPr id="217109" name="Text Box 21"/>
          <p:cNvSpPr txBox="1">
            <a:spLocks noChangeArrowheads="1"/>
          </p:cNvSpPr>
          <p:nvPr/>
        </p:nvSpPr>
        <p:spPr bwMode="auto">
          <a:xfrm>
            <a:off x="2590800" y="5562600"/>
            <a:ext cx="420688" cy="366713"/>
          </a:xfrm>
          <a:prstGeom prst="rect">
            <a:avLst/>
          </a:prstGeom>
          <a:noFill/>
          <a:ln w="9525">
            <a:noFill/>
            <a:miter lim="800000"/>
            <a:headEnd/>
            <a:tailEnd/>
          </a:ln>
          <a:effectLst/>
        </p:spPr>
        <p:txBody>
          <a:bodyPr>
            <a:spAutoFit/>
          </a:bodyPr>
          <a:lstStyle/>
          <a:p>
            <a:pPr eaLnBrk="1" hangingPunct="1"/>
            <a:r>
              <a:rPr lang="en-US" sz="1800"/>
              <a:t>P</a:t>
            </a:r>
            <a:r>
              <a:rPr lang="en-US" sz="1800" baseline="-25000"/>
              <a:t>1</a:t>
            </a:r>
          </a:p>
        </p:txBody>
      </p:sp>
      <p:sp>
        <p:nvSpPr>
          <p:cNvPr id="217110" name="Text Box 22"/>
          <p:cNvSpPr txBox="1">
            <a:spLocks noChangeArrowheads="1"/>
          </p:cNvSpPr>
          <p:nvPr/>
        </p:nvSpPr>
        <p:spPr bwMode="auto">
          <a:xfrm>
            <a:off x="3429000" y="5562600"/>
            <a:ext cx="420688" cy="366713"/>
          </a:xfrm>
          <a:prstGeom prst="rect">
            <a:avLst/>
          </a:prstGeom>
          <a:noFill/>
          <a:ln w="9525">
            <a:noFill/>
            <a:miter lim="800000"/>
            <a:headEnd/>
            <a:tailEnd/>
          </a:ln>
          <a:effectLst/>
        </p:spPr>
        <p:txBody>
          <a:bodyPr>
            <a:spAutoFit/>
          </a:bodyPr>
          <a:lstStyle/>
          <a:p>
            <a:pPr eaLnBrk="1" hangingPunct="1"/>
            <a:r>
              <a:rPr lang="en-US" sz="1800"/>
              <a:t>P</a:t>
            </a:r>
            <a:r>
              <a:rPr lang="en-US" sz="1800" baseline="-25000"/>
              <a:t>2</a:t>
            </a:r>
          </a:p>
        </p:txBody>
      </p:sp>
      <p:pic>
        <p:nvPicPr>
          <p:cNvPr id="217111" name="Picture 23" descr="MCj04298270000[1]"/>
          <p:cNvPicPr>
            <a:picLocks noChangeAspect="1" noChangeArrowheads="1"/>
          </p:cNvPicPr>
          <p:nvPr/>
        </p:nvPicPr>
        <p:blipFill>
          <a:blip r:embed="rId2" cstate="print"/>
          <a:srcRect/>
          <a:stretch>
            <a:fillRect/>
          </a:stretch>
        </p:blipFill>
        <p:spPr bwMode="auto">
          <a:xfrm>
            <a:off x="2819400" y="1524000"/>
            <a:ext cx="719138" cy="879475"/>
          </a:xfrm>
          <a:prstGeom prst="rect">
            <a:avLst/>
          </a:prstGeom>
          <a:noFill/>
        </p:spPr>
      </p:pic>
      <p:sp>
        <p:nvSpPr>
          <p:cNvPr id="217112" name="AutoShape 24"/>
          <p:cNvSpPr>
            <a:spLocks noChangeArrowheads="1"/>
          </p:cNvSpPr>
          <p:nvPr/>
        </p:nvSpPr>
        <p:spPr bwMode="auto">
          <a:xfrm>
            <a:off x="4572000" y="2133600"/>
            <a:ext cx="4191000" cy="1600200"/>
          </a:xfrm>
          <a:prstGeom prst="wedgeRoundRectCallout">
            <a:avLst>
              <a:gd name="adj1" fmla="val -75759"/>
              <a:gd name="adj2" fmla="val -57838"/>
              <a:gd name="adj3" fmla="val 16667"/>
            </a:avLst>
          </a:prstGeom>
          <a:solidFill>
            <a:schemeClr val="accent1"/>
          </a:solidFill>
          <a:ln w="9525">
            <a:solidFill>
              <a:schemeClr val="tx1"/>
            </a:solidFill>
            <a:miter lim="800000"/>
            <a:headEnd/>
            <a:tailEnd/>
          </a:ln>
          <a:effectLst/>
        </p:spPr>
        <p:txBody>
          <a:bodyPr/>
          <a:lstStyle/>
          <a:p>
            <a:pPr eaLnBrk="1" hangingPunct="1"/>
            <a:r>
              <a:rPr lang="en-US" sz="1800" i="1"/>
              <a:t>Evolve an unbounded number of populations in parallel</a:t>
            </a:r>
          </a:p>
          <a:p>
            <a:pPr eaLnBrk="1" hangingPunct="1"/>
            <a:endParaRPr lang="en-US" sz="1800" i="1"/>
          </a:p>
          <a:p>
            <a:pPr eaLnBrk="1" hangingPunct="1"/>
            <a:r>
              <a:rPr lang="en-US" sz="1800" i="1"/>
              <a:t>Smaller populations are given more fitness evaluations</a:t>
            </a:r>
          </a:p>
          <a:p>
            <a:pPr algn="ctr" eaLnBrk="1" hangingPunct="1"/>
            <a:endParaRPr lang="en-US" sz="1800"/>
          </a:p>
        </p:txBody>
      </p:sp>
      <p:sp>
        <p:nvSpPr>
          <p:cNvPr id="217113" name="Line 25"/>
          <p:cNvSpPr>
            <a:spLocks noChangeShapeType="1"/>
          </p:cNvSpPr>
          <p:nvPr/>
        </p:nvSpPr>
        <p:spPr bwMode="auto">
          <a:xfrm flipV="1">
            <a:off x="1066800" y="1981200"/>
            <a:ext cx="0" cy="3429000"/>
          </a:xfrm>
          <a:prstGeom prst="line">
            <a:avLst/>
          </a:prstGeom>
          <a:noFill/>
          <a:ln w="25400">
            <a:solidFill>
              <a:schemeClr val="tx1"/>
            </a:solidFill>
            <a:round/>
            <a:headEnd/>
            <a:tailEnd type="triangle" w="lg" len="lg"/>
          </a:ln>
          <a:effectLst/>
        </p:spPr>
        <p:txBody>
          <a:bodyPr/>
          <a:lstStyle/>
          <a:p>
            <a:endParaRPr lang="en-US"/>
          </a:p>
        </p:txBody>
      </p:sp>
      <p:sp>
        <p:nvSpPr>
          <p:cNvPr id="217114" name="Text Box 26"/>
          <p:cNvSpPr txBox="1">
            <a:spLocks noChangeArrowheads="1"/>
          </p:cNvSpPr>
          <p:nvPr/>
        </p:nvSpPr>
        <p:spPr bwMode="auto">
          <a:xfrm rot="16200000">
            <a:off x="110332" y="3699668"/>
            <a:ext cx="1517650" cy="366713"/>
          </a:xfrm>
          <a:prstGeom prst="rect">
            <a:avLst/>
          </a:prstGeom>
          <a:noFill/>
          <a:ln w="9525">
            <a:noFill/>
            <a:miter lim="800000"/>
            <a:headEnd/>
            <a:tailEnd/>
          </a:ln>
          <a:effectLst/>
        </p:spPr>
        <p:txBody>
          <a:bodyPr wrap="none">
            <a:spAutoFit/>
          </a:bodyPr>
          <a:lstStyle/>
          <a:p>
            <a:pPr eaLnBrk="1" hangingPunct="1"/>
            <a:r>
              <a:rPr lang="en-US" sz="1800"/>
              <a:t>Fitness evals</a:t>
            </a:r>
          </a:p>
        </p:txBody>
      </p:sp>
      <p:sp>
        <p:nvSpPr>
          <p:cNvPr id="217115" name="AutoShape 27"/>
          <p:cNvSpPr>
            <a:spLocks noChangeArrowheads="1"/>
          </p:cNvSpPr>
          <p:nvPr/>
        </p:nvSpPr>
        <p:spPr bwMode="auto">
          <a:xfrm>
            <a:off x="4191000" y="5486400"/>
            <a:ext cx="3429000" cy="1066800"/>
          </a:xfrm>
          <a:prstGeom prst="wedgeRoundRectCallout">
            <a:avLst>
              <a:gd name="adj1" fmla="val -70833"/>
              <a:gd name="adj2" fmla="val -355356"/>
              <a:gd name="adj3" fmla="val 16667"/>
            </a:avLst>
          </a:prstGeom>
          <a:solidFill>
            <a:schemeClr val="accent1"/>
          </a:solidFill>
          <a:ln w="9525">
            <a:solidFill>
              <a:schemeClr val="tx1"/>
            </a:solidFill>
            <a:miter lim="800000"/>
            <a:headEnd/>
            <a:tailEnd/>
          </a:ln>
          <a:effectLst/>
        </p:spPr>
        <p:txBody>
          <a:bodyPr/>
          <a:lstStyle/>
          <a:p>
            <a:pPr eaLnBrk="1" hangingPunct="1"/>
            <a:r>
              <a:rPr lang="en-US" sz="1800"/>
              <a:t>Terminate smaller pop. whose avg. fitness is exceeded by a larger pop.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blinds(horizontal)">
                                      <p:cBhvr>
                                        <p:cTn id="7" dur="500"/>
                                        <p:tgtEl>
                                          <p:spTgt spid="2170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7094"/>
                                        </p:tgtEl>
                                        <p:attrNameLst>
                                          <p:attrName>style.visibility</p:attrName>
                                        </p:attrNameLst>
                                      </p:cBhvr>
                                      <p:to>
                                        <p:strVal val="visible"/>
                                      </p:to>
                                    </p:set>
                                    <p:animEffect transition="in" filter="blinds(horizontal)">
                                      <p:cBhvr>
                                        <p:cTn id="12" dur="500"/>
                                        <p:tgtEl>
                                          <p:spTgt spid="2170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7095"/>
                                        </p:tgtEl>
                                        <p:attrNameLst>
                                          <p:attrName>style.visibility</p:attrName>
                                        </p:attrNameLst>
                                      </p:cBhvr>
                                      <p:to>
                                        <p:strVal val="visible"/>
                                      </p:to>
                                    </p:set>
                                    <p:animEffect transition="in" filter="blinds(horizontal)">
                                      <p:cBhvr>
                                        <p:cTn id="17" dur="500"/>
                                        <p:tgtEl>
                                          <p:spTgt spid="21709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7093"/>
                                        </p:tgtEl>
                                        <p:attrNameLst>
                                          <p:attrName>style.visibility</p:attrName>
                                        </p:attrNameLst>
                                      </p:cBhvr>
                                      <p:to>
                                        <p:strVal val="visible"/>
                                      </p:to>
                                    </p:set>
                                    <p:animEffect transition="in" filter="blinds(horizontal)">
                                      <p:cBhvr>
                                        <p:cTn id="22" dur="500"/>
                                        <p:tgtEl>
                                          <p:spTgt spid="21709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7096"/>
                                        </p:tgtEl>
                                        <p:attrNameLst>
                                          <p:attrName>style.visibility</p:attrName>
                                        </p:attrNameLst>
                                      </p:cBhvr>
                                      <p:to>
                                        <p:strVal val="visible"/>
                                      </p:to>
                                    </p:set>
                                    <p:animEffect transition="in" filter="blinds(horizontal)">
                                      <p:cBhvr>
                                        <p:cTn id="27" dur="500"/>
                                        <p:tgtEl>
                                          <p:spTgt spid="21709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7097"/>
                                        </p:tgtEl>
                                        <p:attrNameLst>
                                          <p:attrName>style.visibility</p:attrName>
                                        </p:attrNameLst>
                                      </p:cBhvr>
                                      <p:to>
                                        <p:strVal val="visible"/>
                                      </p:to>
                                    </p:set>
                                    <p:animEffect transition="in" filter="blinds(horizontal)">
                                      <p:cBhvr>
                                        <p:cTn id="32" dur="500"/>
                                        <p:tgtEl>
                                          <p:spTgt spid="21709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7098"/>
                                        </p:tgtEl>
                                        <p:attrNameLst>
                                          <p:attrName>style.visibility</p:attrName>
                                        </p:attrNameLst>
                                      </p:cBhvr>
                                      <p:to>
                                        <p:strVal val="visible"/>
                                      </p:to>
                                    </p:set>
                                    <p:animEffect transition="in" filter="blinds(horizontal)">
                                      <p:cBhvr>
                                        <p:cTn id="37" dur="500"/>
                                        <p:tgtEl>
                                          <p:spTgt spid="21709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7099"/>
                                        </p:tgtEl>
                                        <p:attrNameLst>
                                          <p:attrName>style.visibility</p:attrName>
                                        </p:attrNameLst>
                                      </p:cBhvr>
                                      <p:to>
                                        <p:strVal val="visible"/>
                                      </p:to>
                                    </p:set>
                                    <p:animEffect transition="in" filter="blinds(horizontal)">
                                      <p:cBhvr>
                                        <p:cTn id="42" dur="500"/>
                                        <p:tgtEl>
                                          <p:spTgt spid="21709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7100"/>
                                        </p:tgtEl>
                                        <p:attrNameLst>
                                          <p:attrName>style.visibility</p:attrName>
                                        </p:attrNameLst>
                                      </p:cBhvr>
                                      <p:to>
                                        <p:strVal val="visible"/>
                                      </p:to>
                                    </p:set>
                                    <p:animEffect transition="in" filter="blinds(horizontal)">
                                      <p:cBhvr>
                                        <p:cTn id="47" dur="500"/>
                                        <p:tgtEl>
                                          <p:spTgt spid="21710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7101"/>
                                        </p:tgtEl>
                                        <p:attrNameLst>
                                          <p:attrName>style.visibility</p:attrName>
                                        </p:attrNameLst>
                                      </p:cBhvr>
                                      <p:to>
                                        <p:strVal val="visible"/>
                                      </p:to>
                                    </p:set>
                                    <p:animEffect transition="in" filter="blinds(horizontal)">
                                      <p:cBhvr>
                                        <p:cTn id="52" dur="500"/>
                                        <p:tgtEl>
                                          <p:spTgt spid="21710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7102"/>
                                        </p:tgtEl>
                                        <p:attrNameLst>
                                          <p:attrName>style.visibility</p:attrName>
                                        </p:attrNameLst>
                                      </p:cBhvr>
                                      <p:to>
                                        <p:strVal val="visible"/>
                                      </p:to>
                                    </p:set>
                                    <p:animEffect transition="in" filter="blinds(horizontal)">
                                      <p:cBhvr>
                                        <p:cTn id="57" dur="500"/>
                                        <p:tgtEl>
                                          <p:spTgt spid="21710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7103"/>
                                        </p:tgtEl>
                                        <p:attrNameLst>
                                          <p:attrName>style.visibility</p:attrName>
                                        </p:attrNameLst>
                                      </p:cBhvr>
                                      <p:to>
                                        <p:strVal val="visible"/>
                                      </p:to>
                                    </p:set>
                                    <p:animEffect transition="in" filter="blinds(horizontal)">
                                      <p:cBhvr>
                                        <p:cTn id="62" dur="500"/>
                                        <p:tgtEl>
                                          <p:spTgt spid="21710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7104"/>
                                        </p:tgtEl>
                                        <p:attrNameLst>
                                          <p:attrName>style.visibility</p:attrName>
                                        </p:attrNameLst>
                                      </p:cBhvr>
                                      <p:to>
                                        <p:strVal val="visible"/>
                                      </p:to>
                                    </p:set>
                                    <p:animEffect transition="in" filter="blinds(horizontal)">
                                      <p:cBhvr>
                                        <p:cTn id="67" dur="500"/>
                                        <p:tgtEl>
                                          <p:spTgt spid="21710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17105"/>
                                        </p:tgtEl>
                                        <p:attrNameLst>
                                          <p:attrName>style.visibility</p:attrName>
                                        </p:attrNameLst>
                                      </p:cBhvr>
                                      <p:to>
                                        <p:strVal val="visible"/>
                                      </p:to>
                                    </p:set>
                                    <p:animEffect transition="in" filter="blinds(horizontal)">
                                      <p:cBhvr>
                                        <p:cTn id="72" dur="500"/>
                                        <p:tgtEl>
                                          <p:spTgt spid="21710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17106"/>
                                        </p:tgtEl>
                                        <p:attrNameLst>
                                          <p:attrName>style.visibility</p:attrName>
                                        </p:attrNameLst>
                                      </p:cBhvr>
                                      <p:to>
                                        <p:strVal val="visible"/>
                                      </p:to>
                                    </p:set>
                                    <p:animEffect transition="in" filter="blinds(horizontal)">
                                      <p:cBhvr>
                                        <p:cTn id="77" dur="500"/>
                                        <p:tgtEl>
                                          <p:spTgt spid="21710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7107"/>
                                        </p:tgtEl>
                                        <p:attrNameLst>
                                          <p:attrName>style.visibility</p:attrName>
                                        </p:attrNameLst>
                                      </p:cBhvr>
                                      <p:to>
                                        <p:strVal val="visible"/>
                                      </p:to>
                                    </p:set>
                                    <p:animEffect transition="in" filter="blinds(horizontal)">
                                      <p:cBhvr>
                                        <p:cTn id="82" dur="500"/>
                                        <p:tgtEl>
                                          <p:spTgt spid="21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P spid="217093" grpId="0" animBg="1"/>
      <p:bldP spid="217094" grpId="0" animBg="1"/>
      <p:bldP spid="217095" grpId="0" animBg="1"/>
      <p:bldP spid="217096" grpId="0" animBg="1"/>
      <p:bldP spid="217097" grpId="0" animBg="1"/>
      <p:bldP spid="217098" grpId="0" animBg="1"/>
      <p:bldP spid="217099" grpId="0" animBg="1"/>
      <p:bldP spid="217100" grpId="0" animBg="1"/>
      <p:bldP spid="217101" grpId="0" animBg="1"/>
      <p:bldP spid="217102" grpId="0" animBg="1"/>
      <p:bldP spid="217103" grpId="0" animBg="1"/>
      <p:bldP spid="217104" grpId="0" animBg="1"/>
      <p:bldP spid="217105" grpId="0" animBg="1"/>
      <p:bldP spid="217106" grpId="0" animBg="1"/>
      <p:bldP spid="217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solidFill>
                  <a:srgbClr val="0066FF"/>
                </a:solidFill>
              </a:rPr>
              <a:t>Greedy Population Sizing</a:t>
            </a:r>
          </a:p>
        </p:txBody>
      </p:sp>
      <p:sp>
        <p:nvSpPr>
          <p:cNvPr id="218115" name="Rectangle 3"/>
          <p:cNvSpPr>
            <a:spLocks noChangeArrowheads="1"/>
          </p:cNvSpPr>
          <p:nvPr/>
        </p:nvSpPr>
        <p:spPr bwMode="auto">
          <a:xfrm>
            <a:off x="4191000" y="5486400"/>
            <a:ext cx="3810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8116" name="Rectangle 4"/>
          <p:cNvSpPr>
            <a:spLocks noChangeArrowheads="1"/>
          </p:cNvSpPr>
          <p:nvPr/>
        </p:nvSpPr>
        <p:spPr bwMode="auto">
          <a:xfrm>
            <a:off x="4876800" y="5486400"/>
            <a:ext cx="3810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8117" name="Rectangle 5"/>
          <p:cNvSpPr>
            <a:spLocks noChangeArrowheads="1"/>
          </p:cNvSpPr>
          <p:nvPr/>
        </p:nvSpPr>
        <p:spPr bwMode="auto">
          <a:xfrm>
            <a:off x="4876800" y="5105400"/>
            <a:ext cx="381000" cy="38100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218118" name="Rectangle 6"/>
          <p:cNvSpPr>
            <a:spLocks noChangeArrowheads="1"/>
          </p:cNvSpPr>
          <p:nvPr/>
        </p:nvSpPr>
        <p:spPr bwMode="auto">
          <a:xfrm>
            <a:off x="5562600" y="5486400"/>
            <a:ext cx="381000" cy="381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18119" name="Rectangle 7"/>
          <p:cNvSpPr>
            <a:spLocks noChangeArrowheads="1"/>
          </p:cNvSpPr>
          <p:nvPr/>
        </p:nvSpPr>
        <p:spPr bwMode="auto">
          <a:xfrm>
            <a:off x="5562600" y="5105400"/>
            <a:ext cx="381000" cy="38100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218120" name="Rectangle 8"/>
          <p:cNvSpPr>
            <a:spLocks noChangeArrowheads="1"/>
          </p:cNvSpPr>
          <p:nvPr/>
        </p:nvSpPr>
        <p:spPr bwMode="auto">
          <a:xfrm>
            <a:off x="5562600" y="4343400"/>
            <a:ext cx="381000" cy="7620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18121" name="Rectangle 9"/>
          <p:cNvSpPr>
            <a:spLocks noChangeArrowheads="1"/>
          </p:cNvSpPr>
          <p:nvPr/>
        </p:nvSpPr>
        <p:spPr bwMode="auto">
          <a:xfrm>
            <a:off x="6248400" y="5105400"/>
            <a:ext cx="381000" cy="762000"/>
          </a:xfrm>
          <a:prstGeom prst="rect">
            <a:avLst/>
          </a:prstGeom>
          <a:noFill/>
          <a:ln w="9525">
            <a:solidFill>
              <a:schemeClr val="tx1"/>
            </a:solidFill>
            <a:miter lim="800000"/>
            <a:headEnd/>
            <a:tailEnd/>
          </a:ln>
          <a:effectLst/>
        </p:spPr>
        <p:txBody>
          <a:bodyPr wrap="none" anchor="ctr"/>
          <a:lstStyle/>
          <a:p>
            <a:endParaRPr lang="en-US"/>
          </a:p>
        </p:txBody>
      </p:sp>
      <p:sp>
        <p:nvSpPr>
          <p:cNvPr id="218122" name="Rectangle 10"/>
          <p:cNvSpPr>
            <a:spLocks noChangeArrowheads="1"/>
          </p:cNvSpPr>
          <p:nvPr/>
        </p:nvSpPr>
        <p:spPr bwMode="auto">
          <a:xfrm>
            <a:off x="6248400" y="4343400"/>
            <a:ext cx="381000" cy="7620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18123" name="Rectangle 11"/>
          <p:cNvSpPr>
            <a:spLocks noChangeArrowheads="1"/>
          </p:cNvSpPr>
          <p:nvPr/>
        </p:nvSpPr>
        <p:spPr bwMode="auto">
          <a:xfrm>
            <a:off x="6248400" y="2819400"/>
            <a:ext cx="381000" cy="1524000"/>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218124" name="Rectangle 12"/>
          <p:cNvSpPr>
            <a:spLocks noChangeArrowheads="1"/>
          </p:cNvSpPr>
          <p:nvPr/>
        </p:nvSpPr>
        <p:spPr bwMode="auto">
          <a:xfrm>
            <a:off x="7010400" y="4343400"/>
            <a:ext cx="381000" cy="1524000"/>
          </a:xfrm>
          <a:prstGeom prst="rect">
            <a:avLst/>
          </a:prstGeom>
          <a:noFill/>
          <a:ln w="9525">
            <a:solidFill>
              <a:schemeClr val="tx1"/>
            </a:solidFill>
            <a:miter lim="800000"/>
            <a:headEnd/>
            <a:tailEnd/>
          </a:ln>
          <a:effectLst/>
        </p:spPr>
        <p:txBody>
          <a:bodyPr wrap="none" anchor="ctr"/>
          <a:lstStyle/>
          <a:p>
            <a:endParaRPr lang="en-US"/>
          </a:p>
        </p:txBody>
      </p:sp>
      <p:sp>
        <p:nvSpPr>
          <p:cNvPr id="218125" name="Rectangle 13"/>
          <p:cNvSpPr>
            <a:spLocks noChangeArrowheads="1"/>
          </p:cNvSpPr>
          <p:nvPr/>
        </p:nvSpPr>
        <p:spPr bwMode="auto">
          <a:xfrm>
            <a:off x="7010400" y="2819400"/>
            <a:ext cx="381000" cy="1524000"/>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218126" name="Rectangle 14"/>
          <p:cNvSpPr>
            <a:spLocks noChangeArrowheads="1"/>
          </p:cNvSpPr>
          <p:nvPr/>
        </p:nvSpPr>
        <p:spPr bwMode="auto">
          <a:xfrm>
            <a:off x="7010400" y="2209800"/>
            <a:ext cx="381000" cy="609600"/>
          </a:xfrm>
          <a:prstGeom prst="rect">
            <a:avLst/>
          </a:prstGeom>
          <a:solidFill>
            <a:srgbClr val="008080"/>
          </a:solidFill>
          <a:ln w="9525">
            <a:solidFill>
              <a:schemeClr val="tx1"/>
            </a:solidFill>
            <a:miter lim="800000"/>
            <a:headEnd/>
            <a:tailEnd/>
          </a:ln>
          <a:effectLst/>
        </p:spPr>
        <p:txBody>
          <a:bodyPr wrap="none" anchor="ctr"/>
          <a:lstStyle/>
          <a:p>
            <a:endParaRPr lang="en-US"/>
          </a:p>
        </p:txBody>
      </p:sp>
      <p:sp>
        <p:nvSpPr>
          <p:cNvPr id="218127" name="Rectangle 15"/>
          <p:cNvSpPr>
            <a:spLocks noChangeArrowheads="1"/>
          </p:cNvSpPr>
          <p:nvPr/>
        </p:nvSpPr>
        <p:spPr bwMode="auto">
          <a:xfrm>
            <a:off x="7772400" y="2819400"/>
            <a:ext cx="381000" cy="3048000"/>
          </a:xfrm>
          <a:prstGeom prst="rect">
            <a:avLst/>
          </a:prstGeom>
          <a:noFill/>
          <a:ln w="9525">
            <a:solidFill>
              <a:schemeClr val="tx1"/>
            </a:solidFill>
            <a:miter lim="800000"/>
            <a:headEnd/>
            <a:tailEnd/>
          </a:ln>
          <a:effectLst/>
        </p:spPr>
        <p:txBody>
          <a:bodyPr wrap="none" anchor="ctr"/>
          <a:lstStyle/>
          <a:p>
            <a:endParaRPr lang="en-US"/>
          </a:p>
        </p:txBody>
      </p:sp>
      <p:sp>
        <p:nvSpPr>
          <p:cNvPr id="218128" name="Rectangle 16"/>
          <p:cNvSpPr>
            <a:spLocks noChangeArrowheads="1"/>
          </p:cNvSpPr>
          <p:nvPr/>
        </p:nvSpPr>
        <p:spPr bwMode="auto">
          <a:xfrm>
            <a:off x="7772400" y="2209800"/>
            <a:ext cx="381000" cy="609600"/>
          </a:xfrm>
          <a:prstGeom prst="rect">
            <a:avLst/>
          </a:prstGeom>
          <a:solidFill>
            <a:srgbClr val="008080"/>
          </a:solidFill>
          <a:ln w="9525">
            <a:solidFill>
              <a:schemeClr val="tx1"/>
            </a:solidFill>
            <a:miter lim="800000"/>
            <a:headEnd/>
            <a:tailEnd/>
          </a:ln>
          <a:effectLst/>
        </p:spPr>
        <p:txBody>
          <a:bodyPr wrap="none" anchor="ctr"/>
          <a:lstStyle/>
          <a:p>
            <a:endParaRPr lang="en-US"/>
          </a:p>
        </p:txBody>
      </p:sp>
      <p:sp>
        <p:nvSpPr>
          <p:cNvPr id="218129" name="Text Box 17"/>
          <p:cNvSpPr txBox="1">
            <a:spLocks noChangeArrowheads="1"/>
          </p:cNvSpPr>
          <p:nvPr/>
        </p:nvSpPr>
        <p:spPr bwMode="auto">
          <a:xfrm>
            <a:off x="4191000" y="6019800"/>
            <a:ext cx="420688" cy="366713"/>
          </a:xfrm>
          <a:prstGeom prst="rect">
            <a:avLst/>
          </a:prstGeom>
          <a:noFill/>
          <a:ln w="9525">
            <a:noFill/>
            <a:miter lim="800000"/>
            <a:headEnd/>
            <a:tailEnd/>
          </a:ln>
          <a:effectLst/>
        </p:spPr>
        <p:txBody>
          <a:bodyPr>
            <a:spAutoFit/>
          </a:bodyPr>
          <a:lstStyle/>
          <a:p>
            <a:pPr eaLnBrk="1" hangingPunct="1"/>
            <a:r>
              <a:rPr lang="en-US" sz="1800"/>
              <a:t>P</a:t>
            </a:r>
            <a:r>
              <a:rPr lang="en-US" sz="1800" baseline="-25000"/>
              <a:t>0</a:t>
            </a:r>
          </a:p>
        </p:txBody>
      </p:sp>
      <p:sp>
        <p:nvSpPr>
          <p:cNvPr id="218130" name="Text Box 18"/>
          <p:cNvSpPr txBox="1">
            <a:spLocks noChangeArrowheads="1"/>
          </p:cNvSpPr>
          <p:nvPr/>
        </p:nvSpPr>
        <p:spPr bwMode="auto">
          <a:xfrm>
            <a:off x="4876800" y="6019800"/>
            <a:ext cx="420688" cy="366713"/>
          </a:xfrm>
          <a:prstGeom prst="rect">
            <a:avLst/>
          </a:prstGeom>
          <a:noFill/>
          <a:ln w="9525">
            <a:noFill/>
            <a:miter lim="800000"/>
            <a:headEnd/>
            <a:tailEnd/>
          </a:ln>
          <a:effectLst/>
        </p:spPr>
        <p:txBody>
          <a:bodyPr>
            <a:spAutoFit/>
          </a:bodyPr>
          <a:lstStyle/>
          <a:p>
            <a:pPr eaLnBrk="1" hangingPunct="1"/>
            <a:r>
              <a:rPr lang="en-US" sz="1800"/>
              <a:t>P</a:t>
            </a:r>
            <a:r>
              <a:rPr lang="en-US" sz="1800" baseline="-25000"/>
              <a:t>1</a:t>
            </a:r>
          </a:p>
        </p:txBody>
      </p:sp>
      <p:sp>
        <p:nvSpPr>
          <p:cNvPr id="218131" name="Text Box 19"/>
          <p:cNvSpPr txBox="1">
            <a:spLocks noChangeArrowheads="1"/>
          </p:cNvSpPr>
          <p:nvPr/>
        </p:nvSpPr>
        <p:spPr bwMode="auto">
          <a:xfrm>
            <a:off x="5486400" y="6019800"/>
            <a:ext cx="420688" cy="366713"/>
          </a:xfrm>
          <a:prstGeom prst="rect">
            <a:avLst/>
          </a:prstGeom>
          <a:noFill/>
          <a:ln w="9525">
            <a:noFill/>
            <a:miter lim="800000"/>
            <a:headEnd/>
            <a:tailEnd/>
          </a:ln>
          <a:effectLst/>
        </p:spPr>
        <p:txBody>
          <a:bodyPr>
            <a:spAutoFit/>
          </a:bodyPr>
          <a:lstStyle/>
          <a:p>
            <a:pPr eaLnBrk="1" hangingPunct="1"/>
            <a:r>
              <a:rPr lang="en-US" sz="1800"/>
              <a:t>P</a:t>
            </a:r>
            <a:r>
              <a:rPr lang="en-US" sz="1800" baseline="-25000"/>
              <a:t>2</a:t>
            </a:r>
          </a:p>
        </p:txBody>
      </p:sp>
      <p:sp>
        <p:nvSpPr>
          <p:cNvPr id="218132" name="Text Box 20"/>
          <p:cNvSpPr txBox="1">
            <a:spLocks noChangeArrowheads="1"/>
          </p:cNvSpPr>
          <p:nvPr/>
        </p:nvSpPr>
        <p:spPr bwMode="auto">
          <a:xfrm>
            <a:off x="6208713" y="6034088"/>
            <a:ext cx="420687" cy="366712"/>
          </a:xfrm>
          <a:prstGeom prst="rect">
            <a:avLst/>
          </a:prstGeom>
          <a:noFill/>
          <a:ln w="9525">
            <a:noFill/>
            <a:miter lim="800000"/>
            <a:headEnd/>
            <a:tailEnd/>
          </a:ln>
          <a:effectLst/>
        </p:spPr>
        <p:txBody>
          <a:bodyPr>
            <a:spAutoFit/>
          </a:bodyPr>
          <a:lstStyle/>
          <a:p>
            <a:pPr eaLnBrk="1" hangingPunct="1"/>
            <a:r>
              <a:rPr lang="en-US" sz="1800"/>
              <a:t>P</a:t>
            </a:r>
            <a:r>
              <a:rPr lang="en-US" sz="1800" baseline="-25000"/>
              <a:t>3</a:t>
            </a:r>
          </a:p>
        </p:txBody>
      </p:sp>
      <p:sp>
        <p:nvSpPr>
          <p:cNvPr id="218133" name="Text Box 21"/>
          <p:cNvSpPr txBox="1">
            <a:spLocks noChangeArrowheads="1"/>
          </p:cNvSpPr>
          <p:nvPr/>
        </p:nvSpPr>
        <p:spPr bwMode="auto">
          <a:xfrm>
            <a:off x="7010400" y="6019800"/>
            <a:ext cx="420688" cy="366713"/>
          </a:xfrm>
          <a:prstGeom prst="rect">
            <a:avLst/>
          </a:prstGeom>
          <a:noFill/>
          <a:ln w="9525">
            <a:noFill/>
            <a:miter lim="800000"/>
            <a:headEnd/>
            <a:tailEnd/>
          </a:ln>
          <a:effectLst/>
        </p:spPr>
        <p:txBody>
          <a:bodyPr>
            <a:spAutoFit/>
          </a:bodyPr>
          <a:lstStyle/>
          <a:p>
            <a:pPr eaLnBrk="1" hangingPunct="1"/>
            <a:r>
              <a:rPr lang="en-US" sz="1800"/>
              <a:t>P</a:t>
            </a:r>
            <a:r>
              <a:rPr lang="en-US" sz="1800" baseline="-25000"/>
              <a:t>4</a:t>
            </a:r>
          </a:p>
        </p:txBody>
      </p:sp>
      <p:sp>
        <p:nvSpPr>
          <p:cNvPr id="218134" name="Text Box 22"/>
          <p:cNvSpPr txBox="1">
            <a:spLocks noChangeArrowheads="1"/>
          </p:cNvSpPr>
          <p:nvPr/>
        </p:nvSpPr>
        <p:spPr bwMode="auto">
          <a:xfrm>
            <a:off x="7772400" y="6034088"/>
            <a:ext cx="420688" cy="366712"/>
          </a:xfrm>
          <a:prstGeom prst="rect">
            <a:avLst/>
          </a:prstGeom>
          <a:noFill/>
          <a:ln w="9525">
            <a:noFill/>
            <a:miter lim="800000"/>
            <a:headEnd/>
            <a:tailEnd/>
          </a:ln>
          <a:effectLst/>
        </p:spPr>
        <p:txBody>
          <a:bodyPr>
            <a:spAutoFit/>
          </a:bodyPr>
          <a:lstStyle/>
          <a:p>
            <a:pPr eaLnBrk="1" hangingPunct="1"/>
            <a:r>
              <a:rPr lang="en-US" sz="1800"/>
              <a:t>P</a:t>
            </a:r>
            <a:r>
              <a:rPr lang="en-US" sz="1800" baseline="-25000"/>
              <a:t>5</a:t>
            </a:r>
          </a:p>
        </p:txBody>
      </p:sp>
      <p:sp>
        <p:nvSpPr>
          <p:cNvPr id="218135" name="Text Box 23"/>
          <p:cNvSpPr txBox="1">
            <a:spLocks noChangeArrowheads="1"/>
          </p:cNvSpPr>
          <p:nvPr/>
        </p:nvSpPr>
        <p:spPr bwMode="auto">
          <a:xfrm>
            <a:off x="4191000" y="5043488"/>
            <a:ext cx="420688" cy="366712"/>
          </a:xfrm>
          <a:prstGeom prst="rect">
            <a:avLst/>
          </a:prstGeom>
          <a:noFill/>
          <a:ln w="9525">
            <a:noFill/>
            <a:miter lim="800000"/>
            <a:headEnd/>
            <a:tailEnd/>
          </a:ln>
          <a:effectLst/>
        </p:spPr>
        <p:txBody>
          <a:bodyPr>
            <a:spAutoFit/>
          </a:bodyPr>
          <a:lstStyle/>
          <a:p>
            <a:pPr eaLnBrk="1" hangingPunct="1"/>
            <a:r>
              <a:rPr lang="en-US" sz="1800"/>
              <a:t>F</a:t>
            </a:r>
            <a:r>
              <a:rPr lang="en-US" sz="1800" baseline="-25000"/>
              <a:t>1</a:t>
            </a:r>
          </a:p>
        </p:txBody>
      </p:sp>
      <p:sp>
        <p:nvSpPr>
          <p:cNvPr id="218136" name="Text Box 24"/>
          <p:cNvSpPr txBox="1">
            <a:spLocks noChangeArrowheads="1"/>
          </p:cNvSpPr>
          <p:nvPr/>
        </p:nvSpPr>
        <p:spPr bwMode="auto">
          <a:xfrm>
            <a:off x="4837113" y="4724400"/>
            <a:ext cx="420687" cy="366713"/>
          </a:xfrm>
          <a:prstGeom prst="rect">
            <a:avLst/>
          </a:prstGeom>
          <a:noFill/>
          <a:ln w="9525">
            <a:noFill/>
            <a:miter lim="800000"/>
            <a:headEnd/>
            <a:tailEnd/>
          </a:ln>
          <a:effectLst/>
        </p:spPr>
        <p:txBody>
          <a:bodyPr>
            <a:spAutoFit/>
          </a:bodyPr>
          <a:lstStyle/>
          <a:p>
            <a:pPr eaLnBrk="1" hangingPunct="1"/>
            <a:r>
              <a:rPr lang="en-US" sz="1800"/>
              <a:t>F</a:t>
            </a:r>
            <a:r>
              <a:rPr lang="en-US" sz="1800" baseline="-25000"/>
              <a:t>2</a:t>
            </a:r>
          </a:p>
        </p:txBody>
      </p:sp>
      <p:sp>
        <p:nvSpPr>
          <p:cNvPr id="218137" name="Text Box 25"/>
          <p:cNvSpPr txBox="1">
            <a:spLocks noChangeArrowheads="1"/>
          </p:cNvSpPr>
          <p:nvPr/>
        </p:nvSpPr>
        <p:spPr bwMode="auto">
          <a:xfrm>
            <a:off x="5562600" y="3962400"/>
            <a:ext cx="420688" cy="366713"/>
          </a:xfrm>
          <a:prstGeom prst="rect">
            <a:avLst/>
          </a:prstGeom>
          <a:noFill/>
          <a:ln w="9525">
            <a:noFill/>
            <a:miter lim="800000"/>
            <a:headEnd/>
            <a:tailEnd/>
          </a:ln>
          <a:effectLst/>
        </p:spPr>
        <p:txBody>
          <a:bodyPr>
            <a:spAutoFit/>
          </a:bodyPr>
          <a:lstStyle/>
          <a:p>
            <a:pPr eaLnBrk="1" hangingPunct="1"/>
            <a:r>
              <a:rPr lang="en-US" sz="1800"/>
              <a:t>F</a:t>
            </a:r>
            <a:r>
              <a:rPr lang="en-US" sz="1800" baseline="-25000"/>
              <a:t>3</a:t>
            </a:r>
          </a:p>
        </p:txBody>
      </p:sp>
      <p:sp>
        <p:nvSpPr>
          <p:cNvPr id="218138" name="Text Box 26"/>
          <p:cNvSpPr txBox="1">
            <a:spLocks noChangeArrowheads="1"/>
          </p:cNvSpPr>
          <p:nvPr/>
        </p:nvSpPr>
        <p:spPr bwMode="auto">
          <a:xfrm>
            <a:off x="6248400" y="2438400"/>
            <a:ext cx="420688" cy="366713"/>
          </a:xfrm>
          <a:prstGeom prst="rect">
            <a:avLst/>
          </a:prstGeom>
          <a:noFill/>
          <a:ln w="9525">
            <a:noFill/>
            <a:miter lim="800000"/>
            <a:headEnd/>
            <a:tailEnd/>
          </a:ln>
          <a:effectLst/>
        </p:spPr>
        <p:txBody>
          <a:bodyPr>
            <a:spAutoFit/>
          </a:bodyPr>
          <a:lstStyle/>
          <a:p>
            <a:pPr eaLnBrk="1" hangingPunct="1"/>
            <a:r>
              <a:rPr lang="en-US" sz="1800"/>
              <a:t>F</a:t>
            </a:r>
            <a:r>
              <a:rPr lang="en-US" sz="1800" baseline="-25000"/>
              <a:t>4</a:t>
            </a:r>
          </a:p>
        </p:txBody>
      </p:sp>
      <p:sp>
        <p:nvSpPr>
          <p:cNvPr id="218140" name="AutoShape 28"/>
          <p:cNvSpPr>
            <a:spLocks noChangeArrowheads="1"/>
          </p:cNvSpPr>
          <p:nvPr/>
        </p:nvSpPr>
        <p:spPr bwMode="auto">
          <a:xfrm>
            <a:off x="838200" y="4876800"/>
            <a:ext cx="2895600" cy="1600200"/>
          </a:xfrm>
          <a:prstGeom prst="wedgeRoundRectCallout">
            <a:avLst>
              <a:gd name="adj1" fmla="val -3782"/>
              <a:gd name="adj2" fmla="val -89185"/>
              <a:gd name="adj3" fmla="val 16667"/>
            </a:avLst>
          </a:prstGeom>
          <a:solidFill>
            <a:schemeClr val="accent1"/>
          </a:solidFill>
          <a:ln w="9525">
            <a:solidFill>
              <a:schemeClr val="tx1"/>
            </a:solidFill>
            <a:miter lim="800000"/>
            <a:headEnd/>
            <a:tailEnd/>
          </a:ln>
          <a:effectLst/>
        </p:spPr>
        <p:txBody>
          <a:bodyPr/>
          <a:lstStyle/>
          <a:p>
            <a:pPr eaLnBrk="1" hangingPunct="1"/>
            <a:r>
              <a:rPr lang="en-US" sz="1800" i="1"/>
              <a:t>Evolve exactly two populations in parallel</a:t>
            </a:r>
          </a:p>
          <a:p>
            <a:pPr eaLnBrk="1" hangingPunct="1"/>
            <a:endParaRPr lang="en-US" sz="1800" i="1"/>
          </a:p>
          <a:p>
            <a:pPr eaLnBrk="1" hangingPunct="1"/>
            <a:r>
              <a:rPr lang="en-US" sz="1800" i="1"/>
              <a:t>Equal number of fitness evals. per population</a:t>
            </a:r>
          </a:p>
          <a:p>
            <a:pPr algn="ctr" eaLnBrk="1" hangingPunct="1"/>
            <a:endParaRPr lang="en-US" sz="1800"/>
          </a:p>
        </p:txBody>
      </p:sp>
      <p:pic>
        <p:nvPicPr>
          <p:cNvPr id="218141" name="Picture 29" descr="MCj04298270000[1]"/>
          <p:cNvPicPr>
            <a:picLocks noChangeAspect="1" noChangeArrowheads="1"/>
          </p:cNvPicPr>
          <p:nvPr/>
        </p:nvPicPr>
        <p:blipFill>
          <a:blip r:embed="rId2" cstate="print"/>
          <a:srcRect/>
          <a:stretch>
            <a:fillRect/>
          </a:stretch>
        </p:blipFill>
        <p:spPr bwMode="auto">
          <a:xfrm>
            <a:off x="2209800" y="3657600"/>
            <a:ext cx="719138" cy="879475"/>
          </a:xfrm>
          <a:prstGeom prst="rect">
            <a:avLst/>
          </a:prstGeom>
          <a:noFill/>
        </p:spPr>
      </p:pic>
      <p:sp>
        <p:nvSpPr>
          <p:cNvPr id="218142" name="Line 30"/>
          <p:cNvSpPr>
            <a:spLocks noChangeShapeType="1"/>
          </p:cNvSpPr>
          <p:nvPr/>
        </p:nvSpPr>
        <p:spPr bwMode="auto">
          <a:xfrm flipV="1">
            <a:off x="8534400" y="1676400"/>
            <a:ext cx="0" cy="4191000"/>
          </a:xfrm>
          <a:prstGeom prst="line">
            <a:avLst/>
          </a:prstGeom>
          <a:noFill/>
          <a:ln w="25400">
            <a:solidFill>
              <a:schemeClr val="tx1"/>
            </a:solidFill>
            <a:round/>
            <a:headEnd/>
            <a:tailEnd type="triangle" w="lg" len="lg"/>
          </a:ln>
          <a:effectLst/>
        </p:spPr>
        <p:txBody>
          <a:bodyPr/>
          <a:lstStyle/>
          <a:p>
            <a:endParaRPr lang="en-US"/>
          </a:p>
        </p:txBody>
      </p:sp>
      <p:sp>
        <p:nvSpPr>
          <p:cNvPr id="218143" name="Text Box 31"/>
          <p:cNvSpPr txBox="1">
            <a:spLocks noChangeArrowheads="1"/>
          </p:cNvSpPr>
          <p:nvPr/>
        </p:nvSpPr>
        <p:spPr bwMode="auto">
          <a:xfrm rot="5400000">
            <a:off x="8035132" y="3852068"/>
            <a:ext cx="1517650" cy="366713"/>
          </a:xfrm>
          <a:prstGeom prst="rect">
            <a:avLst/>
          </a:prstGeom>
          <a:noFill/>
          <a:ln w="9525">
            <a:noFill/>
            <a:miter lim="800000"/>
            <a:headEnd/>
            <a:tailEnd/>
          </a:ln>
          <a:effectLst/>
        </p:spPr>
        <p:txBody>
          <a:bodyPr wrap="none">
            <a:spAutoFit/>
          </a:bodyPr>
          <a:lstStyle/>
          <a:p>
            <a:pPr eaLnBrk="1" hangingPunct="1"/>
            <a:r>
              <a:rPr lang="en-US" sz="1800"/>
              <a:t>Fitness evals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8116"/>
                                        </p:tgtEl>
                                        <p:attrNameLst>
                                          <p:attrName>style.visibility</p:attrName>
                                        </p:attrNameLst>
                                      </p:cBhvr>
                                      <p:to>
                                        <p:strVal val="visible"/>
                                      </p:to>
                                    </p:set>
                                    <p:animEffect transition="in" filter="blinds(horizontal)">
                                      <p:cBhvr>
                                        <p:cTn id="7" dur="500"/>
                                        <p:tgtEl>
                                          <p:spTgt spid="2181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8115"/>
                                        </p:tgtEl>
                                        <p:attrNameLst>
                                          <p:attrName>style.visibility</p:attrName>
                                        </p:attrNameLst>
                                      </p:cBhvr>
                                      <p:to>
                                        <p:strVal val="visible"/>
                                      </p:to>
                                    </p:set>
                                    <p:animEffect transition="in" filter="blinds(horizontal)">
                                      <p:cBhvr>
                                        <p:cTn id="10" dur="500"/>
                                        <p:tgtEl>
                                          <p:spTgt spid="218115"/>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218135"/>
                                        </p:tgtEl>
                                        <p:attrNameLst>
                                          <p:attrName>style.visibility</p:attrName>
                                        </p:attrNameLst>
                                      </p:cBhvr>
                                      <p:to>
                                        <p:strVal val="visible"/>
                                      </p:to>
                                    </p:set>
                                    <p:animEffect transition="in" filter="blinds(horizontal)">
                                      <p:cBhvr>
                                        <p:cTn id="13" dur="500"/>
                                        <p:tgtEl>
                                          <p:spTgt spid="21813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8118"/>
                                        </p:tgtEl>
                                        <p:attrNameLst>
                                          <p:attrName>style.visibility</p:attrName>
                                        </p:attrNameLst>
                                      </p:cBhvr>
                                      <p:to>
                                        <p:strVal val="visible"/>
                                      </p:to>
                                    </p:set>
                                    <p:animEffect transition="in" filter="blinds(horizontal)">
                                      <p:cBhvr>
                                        <p:cTn id="18" dur="500"/>
                                        <p:tgtEl>
                                          <p:spTgt spid="218118"/>
                                        </p:tgtEl>
                                      </p:cBhvr>
                                    </p:animEffect>
                                  </p:childTnLst>
                                </p:cTn>
                              </p:par>
                              <p:par>
                                <p:cTn id="19" presetID="9" presetClass="emph" presetSubtype="0" grpId="1" nodeType="withEffect">
                                  <p:stCondLst>
                                    <p:cond delay="0"/>
                                  </p:stCondLst>
                                  <p:childTnLst>
                                    <p:set>
                                      <p:cBhvr rctx="PPT">
                                        <p:cTn id="20" dur="indefinite"/>
                                        <p:tgtEl>
                                          <p:spTgt spid="218115"/>
                                        </p:tgtEl>
                                        <p:attrNameLst>
                                          <p:attrName>style.opacity</p:attrName>
                                        </p:attrNameLst>
                                      </p:cBhvr>
                                      <p:to>
                                        <p:strVal val="0.5"/>
                                      </p:to>
                                    </p:set>
                                    <p:animEffect filter="image" prLst="opacity: 0.5">
                                      <p:cBhvr rctx="IE">
                                        <p:cTn id="21" dur="indefinite"/>
                                        <p:tgtEl>
                                          <p:spTgt spid="218115"/>
                                        </p:tgtEl>
                                      </p:cBhvr>
                                    </p:animEffect>
                                  </p:childTnLst>
                                </p:cTn>
                              </p:par>
                              <p:par>
                                <p:cTn id="22" presetID="9" presetClass="emph" presetSubtype="0" grpId="0" nodeType="withEffect">
                                  <p:stCondLst>
                                    <p:cond delay="0"/>
                                  </p:stCondLst>
                                  <p:childTnLst>
                                    <p:set>
                                      <p:cBhvr rctx="PPT">
                                        <p:cTn id="23" dur="indefinite"/>
                                        <p:tgtEl>
                                          <p:spTgt spid="218135"/>
                                        </p:tgtEl>
                                        <p:attrNameLst>
                                          <p:attrName>style.opacity</p:attrName>
                                        </p:attrNameLst>
                                      </p:cBhvr>
                                      <p:to>
                                        <p:strVal val="0.5"/>
                                      </p:to>
                                    </p:set>
                                    <p:animEffect filter="image" prLst="opacity: 0.5">
                                      <p:cBhvr rctx="IE">
                                        <p:cTn id="24" dur="indefinite"/>
                                        <p:tgtEl>
                                          <p:spTgt spid="21813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8117"/>
                                        </p:tgtEl>
                                        <p:attrNameLst>
                                          <p:attrName>style.visibility</p:attrName>
                                        </p:attrNameLst>
                                      </p:cBhvr>
                                      <p:to>
                                        <p:strVal val="visible"/>
                                      </p:to>
                                    </p:set>
                                    <p:animEffect transition="in" filter="blinds(horizontal)">
                                      <p:cBhvr>
                                        <p:cTn id="29" dur="500"/>
                                        <p:tgtEl>
                                          <p:spTgt spid="2181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8119"/>
                                        </p:tgtEl>
                                        <p:attrNameLst>
                                          <p:attrName>style.visibility</p:attrName>
                                        </p:attrNameLst>
                                      </p:cBhvr>
                                      <p:to>
                                        <p:strVal val="visible"/>
                                      </p:to>
                                    </p:set>
                                    <p:animEffect transition="in" filter="blinds(horizontal)">
                                      <p:cBhvr>
                                        <p:cTn id="32" dur="500"/>
                                        <p:tgtEl>
                                          <p:spTgt spid="21811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18136"/>
                                        </p:tgtEl>
                                        <p:attrNameLst>
                                          <p:attrName>style.visibility</p:attrName>
                                        </p:attrNameLst>
                                      </p:cBhvr>
                                      <p:to>
                                        <p:strVal val="visible"/>
                                      </p:to>
                                    </p:set>
                                    <p:animEffect transition="in" filter="blinds(horizontal)">
                                      <p:cBhvr>
                                        <p:cTn id="35" dur="500"/>
                                        <p:tgtEl>
                                          <p:spTgt spid="21813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18121"/>
                                        </p:tgtEl>
                                        <p:attrNameLst>
                                          <p:attrName>style.visibility</p:attrName>
                                        </p:attrNameLst>
                                      </p:cBhvr>
                                      <p:to>
                                        <p:strVal val="visible"/>
                                      </p:to>
                                    </p:set>
                                    <p:animEffect transition="in" filter="blinds(horizontal)">
                                      <p:cBhvr>
                                        <p:cTn id="40" dur="500"/>
                                        <p:tgtEl>
                                          <p:spTgt spid="21812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8120"/>
                                        </p:tgtEl>
                                        <p:attrNameLst>
                                          <p:attrName>style.visibility</p:attrName>
                                        </p:attrNameLst>
                                      </p:cBhvr>
                                      <p:to>
                                        <p:strVal val="visible"/>
                                      </p:to>
                                    </p:set>
                                    <p:animEffect transition="in" filter="blinds(horizontal)">
                                      <p:cBhvr>
                                        <p:cTn id="45" dur="500"/>
                                        <p:tgtEl>
                                          <p:spTgt spid="2181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18122"/>
                                        </p:tgtEl>
                                        <p:attrNameLst>
                                          <p:attrName>style.visibility</p:attrName>
                                        </p:attrNameLst>
                                      </p:cBhvr>
                                      <p:to>
                                        <p:strVal val="visible"/>
                                      </p:to>
                                    </p:set>
                                    <p:animEffect transition="in" filter="blinds(horizontal)">
                                      <p:cBhvr>
                                        <p:cTn id="48" dur="500"/>
                                        <p:tgtEl>
                                          <p:spTgt spid="21812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18137"/>
                                        </p:tgtEl>
                                        <p:attrNameLst>
                                          <p:attrName>style.visibility</p:attrName>
                                        </p:attrNameLst>
                                      </p:cBhvr>
                                      <p:to>
                                        <p:strVal val="visible"/>
                                      </p:to>
                                    </p:set>
                                    <p:animEffect transition="in" filter="blinds(horizontal)">
                                      <p:cBhvr>
                                        <p:cTn id="51" dur="500"/>
                                        <p:tgtEl>
                                          <p:spTgt spid="218137"/>
                                        </p:tgtEl>
                                      </p:cBhvr>
                                    </p:animEffect>
                                  </p:childTnLst>
                                </p:cTn>
                              </p:par>
                              <p:par>
                                <p:cTn id="52" presetID="9" presetClass="emph" presetSubtype="0" grpId="1" nodeType="withEffect">
                                  <p:stCondLst>
                                    <p:cond delay="0"/>
                                  </p:stCondLst>
                                  <p:childTnLst>
                                    <p:set>
                                      <p:cBhvr rctx="PPT">
                                        <p:cTn id="53" dur="indefinite"/>
                                        <p:tgtEl>
                                          <p:spTgt spid="218136"/>
                                        </p:tgtEl>
                                        <p:attrNameLst>
                                          <p:attrName>style.opacity</p:attrName>
                                        </p:attrNameLst>
                                      </p:cBhvr>
                                      <p:to>
                                        <p:strVal val="0.5"/>
                                      </p:to>
                                    </p:set>
                                    <p:animEffect filter="image" prLst="opacity: 0.5">
                                      <p:cBhvr rctx="IE">
                                        <p:cTn id="54" dur="indefinite"/>
                                        <p:tgtEl>
                                          <p:spTgt spid="218136"/>
                                        </p:tgtEl>
                                      </p:cBhvr>
                                    </p:animEffect>
                                  </p:childTnLst>
                                </p:cTn>
                              </p:par>
                              <p:par>
                                <p:cTn id="55" presetID="9" presetClass="emph" presetSubtype="0" grpId="1" nodeType="withEffect">
                                  <p:stCondLst>
                                    <p:cond delay="0"/>
                                  </p:stCondLst>
                                  <p:childTnLst>
                                    <p:set>
                                      <p:cBhvr rctx="PPT">
                                        <p:cTn id="56" dur="indefinite"/>
                                        <p:tgtEl>
                                          <p:spTgt spid="218117"/>
                                        </p:tgtEl>
                                        <p:attrNameLst>
                                          <p:attrName>style.opacity</p:attrName>
                                        </p:attrNameLst>
                                      </p:cBhvr>
                                      <p:to>
                                        <p:strVal val="0.5"/>
                                      </p:to>
                                    </p:set>
                                    <p:animEffect filter="image" prLst="opacity: 0.5">
                                      <p:cBhvr rctx="IE">
                                        <p:cTn id="57" dur="indefinite"/>
                                        <p:tgtEl>
                                          <p:spTgt spid="218117"/>
                                        </p:tgtEl>
                                      </p:cBhvr>
                                    </p:animEffect>
                                  </p:childTnLst>
                                </p:cTn>
                              </p:par>
                              <p:par>
                                <p:cTn id="58" presetID="9" presetClass="emph" presetSubtype="0" grpId="1" nodeType="withEffect">
                                  <p:stCondLst>
                                    <p:cond delay="0"/>
                                  </p:stCondLst>
                                  <p:childTnLst>
                                    <p:set>
                                      <p:cBhvr rctx="PPT">
                                        <p:cTn id="59" dur="indefinite"/>
                                        <p:tgtEl>
                                          <p:spTgt spid="218116"/>
                                        </p:tgtEl>
                                        <p:attrNameLst>
                                          <p:attrName>style.opacity</p:attrName>
                                        </p:attrNameLst>
                                      </p:cBhvr>
                                      <p:to>
                                        <p:strVal val="0.5"/>
                                      </p:to>
                                    </p:set>
                                    <p:animEffect filter="image" prLst="opacity: 0.5">
                                      <p:cBhvr rctx="IE">
                                        <p:cTn id="60" dur="indefinite"/>
                                        <p:tgtEl>
                                          <p:spTgt spid="21811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8124"/>
                                        </p:tgtEl>
                                        <p:attrNameLst>
                                          <p:attrName>style.visibility</p:attrName>
                                        </p:attrNameLst>
                                      </p:cBhvr>
                                      <p:to>
                                        <p:strVal val="visible"/>
                                      </p:to>
                                    </p:set>
                                    <p:animEffect transition="in" filter="blinds(horizontal)">
                                      <p:cBhvr>
                                        <p:cTn id="65" dur="500"/>
                                        <p:tgtEl>
                                          <p:spTgt spid="218124"/>
                                        </p:tgtEl>
                                      </p:cBhvr>
                                    </p:animEffect>
                                  </p:childTnLst>
                                </p:cTn>
                              </p:par>
                              <p:par>
                                <p:cTn id="66" presetID="9" presetClass="emph" presetSubtype="0" grpId="1" nodeType="withEffect">
                                  <p:stCondLst>
                                    <p:cond delay="0"/>
                                  </p:stCondLst>
                                  <p:childTnLst>
                                    <p:set>
                                      <p:cBhvr rctx="PPT">
                                        <p:cTn id="67" dur="indefinite"/>
                                        <p:tgtEl>
                                          <p:spTgt spid="218137"/>
                                        </p:tgtEl>
                                        <p:attrNameLst>
                                          <p:attrName>style.opacity</p:attrName>
                                        </p:attrNameLst>
                                      </p:cBhvr>
                                      <p:to>
                                        <p:strVal val="0.5"/>
                                      </p:to>
                                    </p:set>
                                    <p:animEffect filter="image" prLst="opacity: 0.5">
                                      <p:cBhvr rctx="IE">
                                        <p:cTn id="68" dur="indefinite"/>
                                        <p:tgtEl>
                                          <p:spTgt spid="218137"/>
                                        </p:tgtEl>
                                      </p:cBhvr>
                                    </p:animEffect>
                                  </p:childTnLst>
                                </p:cTn>
                              </p:par>
                              <p:par>
                                <p:cTn id="69" presetID="9" presetClass="emph" presetSubtype="0" grpId="1" nodeType="withEffect">
                                  <p:stCondLst>
                                    <p:cond delay="0"/>
                                  </p:stCondLst>
                                  <p:childTnLst>
                                    <p:set>
                                      <p:cBhvr rctx="PPT">
                                        <p:cTn id="70" dur="indefinite"/>
                                        <p:tgtEl>
                                          <p:spTgt spid="218120"/>
                                        </p:tgtEl>
                                        <p:attrNameLst>
                                          <p:attrName>style.opacity</p:attrName>
                                        </p:attrNameLst>
                                      </p:cBhvr>
                                      <p:to>
                                        <p:strVal val="0.5"/>
                                      </p:to>
                                    </p:set>
                                    <p:animEffect filter="image" prLst="opacity: 0.5">
                                      <p:cBhvr rctx="IE">
                                        <p:cTn id="71" dur="indefinite"/>
                                        <p:tgtEl>
                                          <p:spTgt spid="218120"/>
                                        </p:tgtEl>
                                      </p:cBhvr>
                                    </p:animEffect>
                                  </p:childTnLst>
                                </p:cTn>
                              </p:par>
                              <p:par>
                                <p:cTn id="72" presetID="9" presetClass="emph" presetSubtype="0" grpId="1" nodeType="withEffect">
                                  <p:stCondLst>
                                    <p:cond delay="0"/>
                                  </p:stCondLst>
                                  <p:childTnLst>
                                    <p:set>
                                      <p:cBhvr rctx="PPT">
                                        <p:cTn id="73" dur="indefinite"/>
                                        <p:tgtEl>
                                          <p:spTgt spid="218119"/>
                                        </p:tgtEl>
                                        <p:attrNameLst>
                                          <p:attrName>style.opacity</p:attrName>
                                        </p:attrNameLst>
                                      </p:cBhvr>
                                      <p:to>
                                        <p:strVal val="0.5"/>
                                      </p:to>
                                    </p:set>
                                    <p:animEffect filter="image" prLst="opacity: 0.5">
                                      <p:cBhvr rctx="IE">
                                        <p:cTn id="74" dur="indefinite"/>
                                        <p:tgtEl>
                                          <p:spTgt spid="218119"/>
                                        </p:tgtEl>
                                      </p:cBhvr>
                                    </p:animEffect>
                                  </p:childTnLst>
                                </p:cTn>
                              </p:par>
                              <p:par>
                                <p:cTn id="75" presetID="9" presetClass="emph" presetSubtype="0" grpId="1" nodeType="withEffect">
                                  <p:stCondLst>
                                    <p:cond delay="0"/>
                                  </p:stCondLst>
                                  <p:childTnLst>
                                    <p:set>
                                      <p:cBhvr rctx="PPT">
                                        <p:cTn id="76" dur="indefinite"/>
                                        <p:tgtEl>
                                          <p:spTgt spid="218118"/>
                                        </p:tgtEl>
                                        <p:attrNameLst>
                                          <p:attrName>style.opacity</p:attrName>
                                        </p:attrNameLst>
                                      </p:cBhvr>
                                      <p:to>
                                        <p:strVal val="0.5"/>
                                      </p:to>
                                    </p:set>
                                    <p:animEffect filter="image" prLst="opacity: 0.5">
                                      <p:cBhvr rctx="IE">
                                        <p:cTn id="77" dur="indefinite"/>
                                        <p:tgtEl>
                                          <p:spTgt spid="21811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8123"/>
                                        </p:tgtEl>
                                        <p:attrNameLst>
                                          <p:attrName>style.visibility</p:attrName>
                                        </p:attrNameLst>
                                      </p:cBhvr>
                                      <p:to>
                                        <p:strVal val="visible"/>
                                      </p:to>
                                    </p:set>
                                    <p:animEffect transition="in" filter="blinds(horizontal)">
                                      <p:cBhvr>
                                        <p:cTn id="82" dur="500"/>
                                        <p:tgtEl>
                                          <p:spTgt spid="218123"/>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218125"/>
                                        </p:tgtEl>
                                        <p:attrNameLst>
                                          <p:attrName>style.visibility</p:attrName>
                                        </p:attrNameLst>
                                      </p:cBhvr>
                                      <p:to>
                                        <p:strVal val="visible"/>
                                      </p:to>
                                    </p:set>
                                    <p:animEffect transition="in" filter="blinds(horizontal)">
                                      <p:cBhvr>
                                        <p:cTn id="85" dur="500"/>
                                        <p:tgtEl>
                                          <p:spTgt spid="218125"/>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218138"/>
                                        </p:tgtEl>
                                        <p:attrNameLst>
                                          <p:attrName>style.visibility</p:attrName>
                                        </p:attrNameLst>
                                      </p:cBhvr>
                                      <p:to>
                                        <p:strVal val="visible"/>
                                      </p:to>
                                    </p:set>
                                    <p:animEffect transition="in" filter="blinds(horizontal)">
                                      <p:cBhvr>
                                        <p:cTn id="88" dur="500"/>
                                        <p:tgtEl>
                                          <p:spTgt spid="218138"/>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18127"/>
                                        </p:tgtEl>
                                        <p:attrNameLst>
                                          <p:attrName>style.visibility</p:attrName>
                                        </p:attrNameLst>
                                      </p:cBhvr>
                                      <p:to>
                                        <p:strVal val="visible"/>
                                      </p:to>
                                    </p:set>
                                    <p:animEffect transition="in" filter="blinds(horizontal)">
                                      <p:cBhvr>
                                        <p:cTn id="93" dur="500"/>
                                        <p:tgtEl>
                                          <p:spTgt spid="218127"/>
                                        </p:tgtEl>
                                      </p:cBhvr>
                                    </p:animEffect>
                                  </p:childTnLst>
                                </p:cTn>
                              </p:par>
                              <p:par>
                                <p:cTn id="94" presetID="9" presetClass="emph" presetSubtype="0" grpId="1" nodeType="withEffect">
                                  <p:stCondLst>
                                    <p:cond delay="0"/>
                                  </p:stCondLst>
                                  <p:childTnLst>
                                    <p:set>
                                      <p:cBhvr rctx="PPT">
                                        <p:cTn id="95" dur="indefinite"/>
                                        <p:tgtEl>
                                          <p:spTgt spid="218123"/>
                                        </p:tgtEl>
                                        <p:attrNameLst>
                                          <p:attrName>style.opacity</p:attrName>
                                        </p:attrNameLst>
                                      </p:cBhvr>
                                      <p:to>
                                        <p:strVal val="0.5"/>
                                      </p:to>
                                    </p:set>
                                    <p:animEffect filter="image" prLst="opacity: 0.5">
                                      <p:cBhvr rctx="IE">
                                        <p:cTn id="96" dur="indefinite"/>
                                        <p:tgtEl>
                                          <p:spTgt spid="218123"/>
                                        </p:tgtEl>
                                      </p:cBhvr>
                                    </p:animEffect>
                                  </p:childTnLst>
                                </p:cTn>
                              </p:par>
                              <p:par>
                                <p:cTn id="97" presetID="9" presetClass="emph" presetSubtype="0" grpId="1" nodeType="withEffect">
                                  <p:stCondLst>
                                    <p:cond delay="0"/>
                                  </p:stCondLst>
                                  <p:childTnLst>
                                    <p:set>
                                      <p:cBhvr rctx="PPT">
                                        <p:cTn id="98" dur="indefinite"/>
                                        <p:tgtEl>
                                          <p:spTgt spid="218138"/>
                                        </p:tgtEl>
                                        <p:attrNameLst>
                                          <p:attrName>style.opacity</p:attrName>
                                        </p:attrNameLst>
                                      </p:cBhvr>
                                      <p:to>
                                        <p:strVal val="0.5"/>
                                      </p:to>
                                    </p:set>
                                    <p:animEffect filter="image" prLst="opacity: 0.5">
                                      <p:cBhvr rctx="IE">
                                        <p:cTn id="99" dur="indefinite"/>
                                        <p:tgtEl>
                                          <p:spTgt spid="218138"/>
                                        </p:tgtEl>
                                      </p:cBhvr>
                                    </p:animEffect>
                                  </p:childTnLst>
                                </p:cTn>
                              </p:par>
                              <p:par>
                                <p:cTn id="100" presetID="9" presetClass="emph" presetSubtype="0" grpId="1" nodeType="withEffect">
                                  <p:stCondLst>
                                    <p:cond delay="0"/>
                                  </p:stCondLst>
                                  <p:childTnLst>
                                    <p:set>
                                      <p:cBhvr rctx="PPT">
                                        <p:cTn id="101" dur="indefinite"/>
                                        <p:tgtEl>
                                          <p:spTgt spid="218122"/>
                                        </p:tgtEl>
                                        <p:attrNameLst>
                                          <p:attrName>style.opacity</p:attrName>
                                        </p:attrNameLst>
                                      </p:cBhvr>
                                      <p:to>
                                        <p:strVal val="0.5"/>
                                      </p:to>
                                    </p:set>
                                    <p:animEffect filter="image" prLst="opacity: 0.5">
                                      <p:cBhvr rctx="IE">
                                        <p:cTn id="102" dur="indefinite"/>
                                        <p:tgtEl>
                                          <p:spTgt spid="218122"/>
                                        </p:tgtEl>
                                      </p:cBhvr>
                                    </p:animEffect>
                                  </p:childTnLst>
                                </p:cTn>
                              </p:par>
                              <p:par>
                                <p:cTn id="103" presetID="9" presetClass="emph" presetSubtype="0" grpId="1" nodeType="withEffect">
                                  <p:stCondLst>
                                    <p:cond delay="0"/>
                                  </p:stCondLst>
                                  <p:childTnLst>
                                    <p:set>
                                      <p:cBhvr rctx="PPT">
                                        <p:cTn id="104" dur="indefinite"/>
                                        <p:tgtEl>
                                          <p:spTgt spid="218121"/>
                                        </p:tgtEl>
                                        <p:attrNameLst>
                                          <p:attrName>style.opacity</p:attrName>
                                        </p:attrNameLst>
                                      </p:cBhvr>
                                      <p:to>
                                        <p:strVal val="0.5"/>
                                      </p:to>
                                    </p:set>
                                    <p:animEffect filter="image" prLst="opacity: 0.5">
                                      <p:cBhvr rctx="IE">
                                        <p:cTn id="105" dur="indefinite"/>
                                        <p:tgtEl>
                                          <p:spTgt spid="21812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218126"/>
                                        </p:tgtEl>
                                        <p:attrNameLst>
                                          <p:attrName>style.visibility</p:attrName>
                                        </p:attrNameLst>
                                      </p:cBhvr>
                                      <p:to>
                                        <p:strVal val="visible"/>
                                      </p:to>
                                    </p:set>
                                    <p:animEffect transition="in" filter="blinds(horizontal)">
                                      <p:cBhvr>
                                        <p:cTn id="110" dur="500"/>
                                        <p:tgtEl>
                                          <p:spTgt spid="218126"/>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218128"/>
                                        </p:tgtEl>
                                        <p:attrNameLst>
                                          <p:attrName>style.visibility</p:attrName>
                                        </p:attrNameLst>
                                      </p:cBhvr>
                                      <p:to>
                                        <p:strVal val="visible"/>
                                      </p:to>
                                    </p:set>
                                    <p:animEffect transition="in" filter="blinds(horizontal)">
                                      <p:cBhvr>
                                        <p:cTn id="113" dur="500"/>
                                        <p:tgtEl>
                                          <p:spTgt spid="218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animBg="1"/>
      <p:bldP spid="218115" grpId="1" animBg="1"/>
      <p:bldP spid="218116" grpId="0" animBg="1"/>
      <p:bldP spid="218116" grpId="1" animBg="1"/>
      <p:bldP spid="218117" grpId="0" animBg="1"/>
      <p:bldP spid="218117" grpId="1" animBg="1"/>
      <p:bldP spid="218118" grpId="0" animBg="1"/>
      <p:bldP spid="218118" grpId="1" animBg="1"/>
      <p:bldP spid="218119" grpId="0" animBg="1"/>
      <p:bldP spid="218119" grpId="1" animBg="1"/>
      <p:bldP spid="218120" grpId="0" animBg="1"/>
      <p:bldP spid="218120" grpId="1" animBg="1"/>
      <p:bldP spid="218121" grpId="0" animBg="1"/>
      <p:bldP spid="218121" grpId="1" animBg="1"/>
      <p:bldP spid="218122" grpId="0" animBg="1"/>
      <p:bldP spid="218122" grpId="1" animBg="1"/>
      <p:bldP spid="218123" grpId="0" animBg="1"/>
      <p:bldP spid="218123" grpId="1" animBg="1"/>
      <p:bldP spid="218124" grpId="0" animBg="1"/>
      <p:bldP spid="218125" grpId="0" animBg="1"/>
      <p:bldP spid="218126" grpId="0" animBg="1"/>
      <p:bldP spid="218127" grpId="0" animBg="1"/>
      <p:bldP spid="218128" grpId="0" animBg="1"/>
      <p:bldP spid="218135" grpId="0"/>
      <p:bldP spid="218135" grpId="1"/>
      <p:bldP spid="218136" grpId="0"/>
      <p:bldP spid="218136" grpId="1"/>
      <p:bldP spid="218137" grpId="0"/>
      <p:bldP spid="218137" grpId="1"/>
      <p:bldP spid="218138" grpId="0"/>
      <p:bldP spid="21813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Oval 2"/>
          <p:cNvSpPr>
            <a:spLocks noChangeArrowheads="1"/>
          </p:cNvSpPr>
          <p:nvPr/>
        </p:nvSpPr>
        <p:spPr bwMode="auto">
          <a:xfrm>
            <a:off x="5715000" y="2743200"/>
            <a:ext cx="3048000" cy="1066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47811" name="Oval 3"/>
          <p:cNvSpPr>
            <a:spLocks noChangeArrowheads="1"/>
          </p:cNvSpPr>
          <p:nvPr/>
        </p:nvSpPr>
        <p:spPr bwMode="auto">
          <a:xfrm>
            <a:off x="3505200" y="1600200"/>
            <a:ext cx="3429000" cy="1143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47812" name="Rectangle 4"/>
          <p:cNvSpPr>
            <a:spLocks noChangeArrowheads="1"/>
          </p:cNvSpPr>
          <p:nvPr/>
        </p:nvSpPr>
        <p:spPr bwMode="auto">
          <a:xfrm>
            <a:off x="914400" y="6324600"/>
            <a:ext cx="414338"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7813" name="Rectangle 5"/>
          <p:cNvSpPr>
            <a:spLocks noGrp="1" noChangeArrowheads="1"/>
          </p:cNvSpPr>
          <p:nvPr>
            <p:ph type="title"/>
          </p:nvPr>
        </p:nvSpPr>
        <p:spPr>
          <a:xfrm>
            <a:off x="152400" y="609600"/>
            <a:ext cx="8305800" cy="1143000"/>
          </a:xfrm>
        </p:spPr>
        <p:txBody>
          <a:bodyPr/>
          <a:lstStyle/>
          <a:p>
            <a:r>
              <a:rPr lang="en-US">
                <a:solidFill>
                  <a:srgbClr val="0066FF"/>
                </a:solidFill>
              </a:rPr>
              <a:t>GPS-EA</a:t>
            </a:r>
            <a:r>
              <a:rPr lang="en-US"/>
              <a:t> vs. parameter-less GA</a:t>
            </a:r>
          </a:p>
        </p:txBody>
      </p:sp>
      <p:sp>
        <p:nvSpPr>
          <p:cNvPr id="247814" name="Rectangle 6"/>
          <p:cNvSpPr>
            <a:spLocks noChangeArrowheads="1"/>
          </p:cNvSpPr>
          <p:nvPr/>
        </p:nvSpPr>
        <p:spPr bwMode="auto">
          <a:xfrm>
            <a:off x="4953000" y="6248400"/>
            <a:ext cx="414338" cy="22225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7815" name="Rectangle 7"/>
          <p:cNvSpPr>
            <a:spLocks noChangeArrowheads="1"/>
          </p:cNvSpPr>
          <p:nvPr/>
        </p:nvSpPr>
        <p:spPr bwMode="auto">
          <a:xfrm>
            <a:off x="5638800" y="6242050"/>
            <a:ext cx="414338" cy="22225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7816" name="Rectangle 8"/>
          <p:cNvSpPr>
            <a:spLocks noChangeArrowheads="1"/>
          </p:cNvSpPr>
          <p:nvPr/>
        </p:nvSpPr>
        <p:spPr bwMode="auto">
          <a:xfrm>
            <a:off x="5638800" y="6019800"/>
            <a:ext cx="414338" cy="22225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247817" name="Rectangle 9"/>
          <p:cNvSpPr>
            <a:spLocks noChangeArrowheads="1"/>
          </p:cNvSpPr>
          <p:nvPr/>
        </p:nvSpPr>
        <p:spPr bwMode="auto">
          <a:xfrm>
            <a:off x="6324600" y="6237288"/>
            <a:ext cx="414338" cy="2222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7818" name="Rectangle 10"/>
          <p:cNvSpPr>
            <a:spLocks noChangeArrowheads="1"/>
          </p:cNvSpPr>
          <p:nvPr/>
        </p:nvSpPr>
        <p:spPr bwMode="auto">
          <a:xfrm>
            <a:off x="6324600" y="6015038"/>
            <a:ext cx="414338" cy="22225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247819" name="Rectangle 11"/>
          <p:cNvSpPr>
            <a:spLocks noChangeArrowheads="1"/>
          </p:cNvSpPr>
          <p:nvPr/>
        </p:nvSpPr>
        <p:spPr bwMode="auto">
          <a:xfrm>
            <a:off x="6324600" y="5562600"/>
            <a:ext cx="414338" cy="44608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7820" name="Rectangle 12"/>
          <p:cNvSpPr>
            <a:spLocks noChangeArrowheads="1"/>
          </p:cNvSpPr>
          <p:nvPr/>
        </p:nvSpPr>
        <p:spPr bwMode="auto">
          <a:xfrm>
            <a:off x="7010400" y="5995988"/>
            <a:ext cx="414338" cy="446087"/>
          </a:xfrm>
          <a:prstGeom prst="rect">
            <a:avLst/>
          </a:prstGeom>
          <a:noFill/>
          <a:ln w="9525">
            <a:solidFill>
              <a:schemeClr val="tx1"/>
            </a:solidFill>
            <a:miter lim="800000"/>
            <a:headEnd/>
            <a:tailEnd/>
          </a:ln>
          <a:effectLst/>
        </p:spPr>
        <p:txBody>
          <a:bodyPr wrap="none" anchor="ctr"/>
          <a:lstStyle/>
          <a:p>
            <a:endParaRPr lang="en-US"/>
          </a:p>
        </p:txBody>
      </p:sp>
      <p:sp>
        <p:nvSpPr>
          <p:cNvPr id="247821" name="Rectangle 13"/>
          <p:cNvSpPr>
            <a:spLocks noChangeArrowheads="1"/>
          </p:cNvSpPr>
          <p:nvPr/>
        </p:nvSpPr>
        <p:spPr bwMode="auto">
          <a:xfrm>
            <a:off x="7010400" y="5549900"/>
            <a:ext cx="414338" cy="44608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7822" name="Rectangle 14"/>
          <p:cNvSpPr>
            <a:spLocks noChangeArrowheads="1"/>
          </p:cNvSpPr>
          <p:nvPr/>
        </p:nvSpPr>
        <p:spPr bwMode="auto">
          <a:xfrm>
            <a:off x="7010400" y="4648200"/>
            <a:ext cx="414338" cy="890588"/>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247823" name="Rectangle 15"/>
          <p:cNvSpPr>
            <a:spLocks noChangeArrowheads="1"/>
          </p:cNvSpPr>
          <p:nvPr/>
        </p:nvSpPr>
        <p:spPr bwMode="auto">
          <a:xfrm>
            <a:off x="7696200" y="5538788"/>
            <a:ext cx="414338" cy="890587"/>
          </a:xfrm>
          <a:prstGeom prst="rect">
            <a:avLst/>
          </a:prstGeom>
          <a:noFill/>
          <a:ln w="9525">
            <a:solidFill>
              <a:schemeClr val="tx1"/>
            </a:solidFill>
            <a:miter lim="800000"/>
            <a:headEnd/>
            <a:tailEnd/>
          </a:ln>
          <a:effectLst/>
        </p:spPr>
        <p:txBody>
          <a:bodyPr wrap="none" anchor="ctr"/>
          <a:lstStyle/>
          <a:p>
            <a:endParaRPr lang="en-US"/>
          </a:p>
        </p:txBody>
      </p:sp>
      <p:sp>
        <p:nvSpPr>
          <p:cNvPr id="247824" name="Rectangle 16"/>
          <p:cNvSpPr>
            <a:spLocks noChangeArrowheads="1"/>
          </p:cNvSpPr>
          <p:nvPr/>
        </p:nvSpPr>
        <p:spPr bwMode="auto">
          <a:xfrm>
            <a:off x="7696200" y="4648200"/>
            <a:ext cx="414338" cy="890588"/>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247825" name="Rectangle 17"/>
          <p:cNvSpPr>
            <a:spLocks noChangeArrowheads="1"/>
          </p:cNvSpPr>
          <p:nvPr/>
        </p:nvSpPr>
        <p:spPr bwMode="auto">
          <a:xfrm>
            <a:off x="8382000" y="4648200"/>
            <a:ext cx="414338" cy="1781175"/>
          </a:xfrm>
          <a:prstGeom prst="rect">
            <a:avLst/>
          </a:prstGeom>
          <a:noFill/>
          <a:ln w="9525">
            <a:solidFill>
              <a:schemeClr val="tx1"/>
            </a:solidFill>
            <a:miter lim="800000"/>
            <a:headEnd/>
            <a:tailEnd/>
          </a:ln>
          <a:effectLst/>
        </p:spPr>
        <p:txBody>
          <a:bodyPr wrap="none" anchor="ctr"/>
          <a:lstStyle/>
          <a:p>
            <a:endParaRPr lang="en-US"/>
          </a:p>
        </p:txBody>
      </p:sp>
      <p:sp>
        <p:nvSpPr>
          <p:cNvPr id="247826" name="Rectangle 18"/>
          <p:cNvSpPr>
            <a:spLocks noChangeArrowheads="1"/>
          </p:cNvSpPr>
          <p:nvPr/>
        </p:nvSpPr>
        <p:spPr bwMode="auto">
          <a:xfrm>
            <a:off x="8382000" y="4343400"/>
            <a:ext cx="414338" cy="304800"/>
          </a:xfrm>
          <a:prstGeom prst="rect">
            <a:avLst/>
          </a:prstGeom>
          <a:solidFill>
            <a:srgbClr val="008080"/>
          </a:solidFill>
          <a:ln w="9525">
            <a:solidFill>
              <a:schemeClr val="tx1"/>
            </a:solidFill>
            <a:miter lim="800000"/>
            <a:headEnd/>
            <a:tailEnd/>
          </a:ln>
          <a:effectLst/>
        </p:spPr>
        <p:txBody>
          <a:bodyPr wrap="none" anchor="ctr"/>
          <a:lstStyle/>
          <a:p>
            <a:endParaRPr lang="en-US"/>
          </a:p>
        </p:txBody>
      </p:sp>
      <p:sp>
        <p:nvSpPr>
          <p:cNvPr id="247827" name="Text Box 19"/>
          <p:cNvSpPr txBox="1">
            <a:spLocks noChangeArrowheads="1"/>
          </p:cNvSpPr>
          <p:nvPr/>
        </p:nvSpPr>
        <p:spPr bwMode="auto">
          <a:xfrm>
            <a:off x="4953000" y="5805488"/>
            <a:ext cx="457200" cy="366712"/>
          </a:xfrm>
          <a:prstGeom prst="rect">
            <a:avLst/>
          </a:prstGeom>
          <a:noFill/>
          <a:ln w="9525">
            <a:noFill/>
            <a:miter lim="800000"/>
            <a:headEnd/>
            <a:tailEnd/>
          </a:ln>
          <a:effectLst/>
        </p:spPr>
        <p:txBody>
          <a:bodyPr>
            <a:spAutoFit/>
          </a:bodyPr>
          <a:lstStyle/>
          <a:p>
            <a:pPr eaLnBrk="1" hangingPunct="1"/>
            <a:r>
              <a:rPr lang="en-US" sz="1800"/>
              <a:t>F</a:t>
            </a:r>
            <a:r>
              <a:rPr lang="en-US" sz="1800" baseline="-25000"/>
              <a:t>1</a:t>
            </a:r>
          </a:p>
        </p:txBody>
      </p:sp>
      <p:sp>
        <p:nvSpPr>
          <p:cNvPr id="247828" name="Text Box 20"/>
          <p:cNvSpPr txBox="1">
            <a:spLocks noChangeArrowheads="1"/>
          </p:cNvSpPr>
          <p:nvPr/>
        </p:nvSpPr>
        <p:spPr bwMode="auto">
          <a:xfrm>
            <a:off x="5638800" y="5632450"/>
            <a:ext cx="457200" cy="366713"/>
          </a:xfrm>
          <a:prstGeom prst="rect">
            <a:avLst/>
          </a:prstGeom>
          <a:noFill/>
          <a:ln w="9525">
            <a:noFill/>
            <a:miter lim="800000"/>
            <a:headEnd/>
            <a:tailEnd/>
          </a:ln>
          <a:effectLst/>
        </p:spPr>
        <p:txBody>
          <a:bodyPr>
            <a:spAutoFit/>
          </a:bodyPr>
          <a:lstStyle/>
          <a:p>
            <a:pPr eaLnBrk="1" hangingPunct="1"/>
            <a:r>
              <a:rPr lang="en-US" sz="1800"/>
              <a:t>F</a:t>
            </a:r>
            <a:r>
              <a:rPr lang="en-US" sz="1800" baseline="-25000"/>
              <a:t>2</a:t>
            </a:r>
          </a:p>
        </p:txBody>
      </p:sp>
      <p:sp>
        <p:nvSpPr>
          <p:cNvPr id="247829" name="Text Box 21"/>
          <p:cNvSpPr txBox="1">
            <a:spLocks noChangeArrowheads="1"/>
          </p:cNvSpPr>
          <p:nvPr/>
        </p:nvSpPr>
        <p:spPr bwMode="auto">
          <a:xfrm>
            <a:off x="6324600" y="5170488"/>
            <a:ext cx="457200" cy="366712"/>
          </a:xfrm>
          <a:prstGeom prst="rect">
            <a:avLst/>
          </a:prstGeom>
          <a:noFill/>
          <a:ln w="9525">
            <a:noFill/>
            <a:miter lim="800000"/>
            <a:headEnd/>
            <a:tailEnd/>
          </a:ln>
          <a:effectLst/>
        </p:spPr>
        <p:txBody>
          <a:bodyPr>
            <a:spAutoFit/>
          </a:bodyPr>
          <a:lstStyle/>
          <a:p>
            <a:pPr eaLnBrk="1" hangingPunct="1"/>
            <a:r>
              <a:rPr lang="en-US" sz="1800"/>
              <a:t>F</a:t>
            </a:r>
            <a:r>
              <a:rPr lang="en-US" sz="1800" baseline="-25000"/>
              <a:t>3</a:t>
            </a:r>
          </a:p>
        </p:txBody>
      </p:sp>
      <p:sp>
        <p:nvSpPr>
          <p:cNvPr id="247830" name="Text Box 22"/>
          <p:cNvSpPr txBox="1">
            <a:spLocks noChangeArrowheads="1"/>
          </p:cNvSpPr>
          <p:nvPr/>
        </p:nvSpPr>
        <p:spPr bwMode="auto">
          <a:xfrm>
            <a:off x="7010400" y="4243388"/>
            <a:ext cx="457200" cy="366712"/>
          </a:xfrm>
          <a:prstGeom prst="rect">
            <a:avLst/>
          </a:prstGeom>
          <a:noFill/>
          <a:ln w="9525">
            <a:noFill/>
            <a:miter lim="800000"/>
            <a:headEnd/>
            <a:tailEnd/>
          </a:ln>
          <a:effectLst/>
        </p:spPr>
        <p:txBody>
          <a:bodyPr>
            <a:spAutoFit/>
          </a:bodyPr>
          <a:lstStyle/>
          <a:p>
            <a:pPr eaLnBrk="1" hangingPunct="1"/>
            <a:r>
              <a:rPr lang="en-US" sz="1800"/>
              <a:t>F</a:t>
            </a:r>
            <a:r>
              <a:rPr lang="en-US" sz="1800" baseline="-25000"/>
              <a:t>4</a:t>
            </a:r>
          </a:p>
        </p:txBody>
      </p:sp>
      <p:sp>
        <p:nvSpPr>
          <p:cNvPr id="247831" name="Rectangle 23"/>
          <p:cNvSpPr>
            <a:spLocks noChangeArrowheads="1"/>
          </p:cNvSpPr>
          <p:nvPr/>
        </p:nvSpPr>
        <p:spPr bwMode="auto">
          <a:xfrm>
            <a:off x="7696200" y="4343400"/>
            <a:ext cx="414338" cy="304800"/>
          </a:xfrm>
          <a:prstGeom prst="rect">
            <a:avLst/>
          </a:prstGeom>
          <a:solidFill>
            <a:srgbClr val="008080"/>
          </a:solidFill>
          <a:ln w="9525">
            <a:solidFill>
              <a:schemeClr val="tx1"/>
            </a:solidFill>
            <a:miter lim="800000"/>
            <a:headEnd/>
            <a:tailEnd/>
          </a:ln>
          <a:effectLst/>
        </p:spPr>
        <p:txBody>
          <a:bodyPr wrap="none" anchor="ctr"/>
          <a:lstStyle/>
          <a:p>
            <a:endParaRPr lang="en-US"/>
          </a:p>
        </p:txBody>
      </p:sp>
      <p:sp>
        <p:nvSpPr>
          <p:cNvPr id="247832" name="Text Box 24"/>
          <p:cNvSpPr txBox="1">
            <a:spLocks noChangeArrowheads="1"/>
          </p:cNvSpPr>
          <p:nvPr/>
        </p:nvSpPr>
        <p:spPr bwMode="auto">
          <a:xfrm>
            <a:off x="8382000" y="3962400"/>
            <a:ext cx="457200" cy="366713"/>
          </a:xfrm>
          <a:prstGeom prst="rect">
            <a:avLst/>
          </a:prstGeom>
          <a:noFill/>
          <a:ln w="9525">
            <a:noFill/>
            <a:miter lim="800000"/>
            <a:headEnd/>
            <a:tailEnd/>
          </a:ln>
          <a:effectLst/>
        </p:spPr>
        <p:txBody>
          <a:bodyPr>
            <a:spAutoFit/>
          </a:bodyPr>
          <a:lstStyle/>
          <a:p>
            <a:pPr eaLnBrk="1" hangingPunct="1"/>
            <a:r>
              <a:rPr lang="en-US" sz="1800"/>
              <a:t>N</a:t>
            </a:r>
            <a:endParaRPr lang="en-US" sz="1800" baseline="-25000"/>
          </a:p>
        </p:txBody>
      </p:sp>
      <p:sp>
        <p:nvSpPr>
          <p:cNvPr id="247833" name="Text Box 25"/>
          <p:cNvSpPr txBox="1">
            <a:spLocks noChangeArrowheads="1"/>
          </p:cNvSpPr>
          <p:nvPr/>
        </p:nvSpPr>
        <p:spPr bwMode="auto">
          <a:xfrm>
            <a:off x="7696200" y="3962400"/>
            <a:ext cx="457200" cy="366713"/>
          </a:xfrm>
          <a:prstGeom prst="rect">
            <a:avLst/>
          </a:prstGeom>
          <a:noFill/>
          <a:ln w="9525">
            <a:noFill/>
            <a:miter lim="800000"/>
            <a:headEnd/>
            <a:tailEnd/>
          </a:ln>
          <a:effectLst/>
        </p:spPr>
        <p:txBody>
          <a:bodyPr>
            <a:spAutoFit/>
          </a:bodyPr>
          <a:lstStyle/>
          <a:p>
            <a:pPr eaLnBrk="1" hangingPunct="1"/>
            <a:r>
              <a:rPr lang="en-US" sz="1800"/>
              <a:t>N</a:t>
            </a:r>
            <a:endParaRPr lang="en-US" sz="1800" baseline="-25000"/>
          </a:p>
        </p:txBody>
      </p:sp>
      <p:sp>
        <p:nvSpPr>
          <p:cNvPr id="247834" name="Rectangle 26"/>
          <p:cNvSpPr>
            <a:spLocks noChangeArrowheads="1"/>
          </p:cNvSpPr>
          <p:nvPr/>
        </p:nvSpPr>
        <p:spPr bwMode="auto">
          <a:xfrm>
            <a:off x="304800" y="6096000"/>
            <a:ext cx="414338" cy="45085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7835" name="Text Box 27"/>
          <p:cNvSpPr txBox="1">
            <a:spLocks noChangeArrowheads="1"/>
          </p:cNvSpPr>
          <p:nvPr/>
        </p:nvSpPr>
        <p:spPr bwMode="auto">
          <a:xfrm>
            <a:off x="914400" y="6248400"/>
            <a:ext cx="533400" cy="366713"/>
          </a:xfrm>
          <a:prstGeom prst="rect">
            <a:avLst/>
          </a:prstGeom>
          <a:noFill/>
          <a:ln w="9525">
            <a:noFill/>
            <a:miter lim="800000"/>
            <a:headEnd/>
            <a:tailEnd/>
          </a:ln>
          <a:effectLst/>
        </p:spPr>
        <p:txBody>
          <a:bodyPr>
            <a:spAutoFit/>
          </a:bodyPr>
          <a:lstStyle/>
          <a:p>
            <a:pPr eaLnBrk="1" hangingPunct="1"/>
            <a:r>
              <a:rPr lang="en-US" sz="1800"/>
              <a:t>F</a:t>
            </a:r>
            <a:r>
              <a:rPr lang="en-US" sz="1800" baseline="-25000"/>
              <a:t>1</a:t>
            </a:r>
          </a:p>
        </p:txBody>
      </p:sp>
      <p:sp>
        <p:nvSpPr>
          <p:cNvPr id="247836" name="Rectangle 28"/>
          <p:cNvSpPr>
            <a:spLocks noChangeArrowheads="1"/>
          </p:cNvSpPr>
          <p:nvPr/>
        </p:nvSpPr>
        <p:spPr bwMode="auto">
          <a:xfrm>
            <a:off x="1447800" y="6096000"/>
            <a:ext cx="414338" cy="450850"/>
          </a:xfrm>
          <a:prstGeom prst="rect">
            <a:avLst/>
          </a:prstGeom>
          <a:solidFill>
            <a:srgbClr val="FFFFCC"/>
          </a:solidFill>
          <a:ln w="9525">
            <a:solidFill>
              <a:schemeClr val="tx1"/>
            </a:solidFill>
            <a:miter lim="800000"/>
            <a:headEnd/>
            <a:tailEnd/>
          </a:ln>
          <a:effectLst/>
        </p:spPr>
        <p:txBody>
          <a:bodyPr wrap="none" anchor="ctr"/>
          <a:lstStyle/>
          <a:p>
            <a:endParaRPr lang="en-US"/>
          </a:p>
        </p:txBody>
      </p:sp>
      <p:sp>
        <p:nvSpPr>
          <p:cNvPr id="247837" name="Rectangle 29"/>
          <p:cNvSpPr>
            <a:spLocks noChangeArrowheads="1"/>
          </p:cNvSpPr>
          <p:nvPr/>
        </p:nvSpPr>
        <p:spPr bwMode="auto">
          <a:xfrm>
            <a:off x="914400" y="5721350"/>
            <a:ext cx="414338" cy="603250"/>
          </a:xfrm>
          <a:prstGeom prst="rect">
            <a:avLst/>
          </a:prstGeom>
          <a:solidFill>
            <a:srgbClr val="FFFFCC"/>
          </a:solidFill>
          <a:ln w="9525">
            <a:solidFill>
              <a:schemeClr val="tx1"/>
            </a:solidFill>
            <a:miter lim="800000"/>
            <a:headEnd/>
            <a:tailEnd/>
          </a:ln>
          <a:effectLst/>
        </p:spPr>
        <p:txBody>
          <a:bodyPr wrap="none" anchor="ctr"/>
          <a:lstStyle/>
          <a:p>
            <a:endParaRPr lang="en-US"/>
          </a:p>
        </p:txBody>
      </p:sp>
      <p:sp>
        <p:nvSpPr>
          <p:cNvPr id="247838" name="Text Box 30"/>
          <p:cNvSpPr txBox="1">
            <a:spLocks noChangeArrowheads="1"/>
          </p:cNvSpPr>
          <p:nvPr/>
        </p:nvSpPr>
        <p:spPr bwMode="auto">
          <a:xfrm>
            <a:off x="228600" y="5715000"/>
            <a:ext cx="609600" cy="366713"/>
          </a:xfrm>
          <a:prstGeom prst="rect">
            <a:avLst/>
          </a:prstGeom>
          <a:noFill/>
          <a:ln w="9525">
            <a:noFill/>
            <a:miter lim="800000"/>
            <a:headEnd/>
            <a:tailEnd/>
          </a:ln>
          <a:effectLst/>
        </p:spPr>
        <p:txBody>
          <a:bodyPr>
            <a:spAutoFit/>
          </a:bodyPr>
          <a:lstStyle/>
          <a:p>
            <a:pPr eaLnBrk="1" hangingPunct="1"/>
            <a:r>
              <a:rPr lang="en-US" sz="1800"/>
              <a:t>2F</a:t>
            </a:r>
            <a:r>
              <a:rPr lang="en-US" sz="1800" baseline="-25000"/>
              <a:t>1</a:t>
            </a:r>
          </a:p>
        </p:txBody>
      </p:sp>
      <p:sp>
        <p:nvSpPr>
          <p:cNvPr id="247839" name="Text Box 31"/>
          <p:cNvSpPr txBox="1">
            <a:spLocks noChangeArrowheads="1"/>
          </p:cNvSpPr>
          <p:nvPr/>
        </p:nvSpPr>
        <p:spPr bwMode="auto">
          <a:xfrm>
            <a:off x="1447800" y="6172200"/>
            <a:ext cx="457200" cy="366713"/>
          </a:xfrm>
          <a:prstGeom prst="rect">
            <a:avLst/>
          </a:prstGeom>
          <a:noFill/>
          <a:ln w="9525">
            <a:noFill/>
            <a:miter lim="800000"/>
            <a:headEnd/>
            <a:tailEnd/>
          </a:ln>
          <a:effectLst/>
        </p:spPr>
        <p:txBody>
          <a:bodyPr>
            <a:spAutoFit/>
          </a:bodyPr>
          <a:lstStyle/>
          <a:p>
            <a:pPr eaLnBrk="1" hangingPunct="1"/>
            <a:r>
              <a:rPr lang="en-US" sz="1800"/>
              <a:t>F</a:t>
            </a:r>
            <a:r>
              <a:rPr lang="en-US" sz="1800" baseline="-25000"/>
              <a:t>2</a:t>
            </a:r>
          </a:p>
        </p:txBody>
      </p:sp>
      <p:sp>
        <p:nvSpPr>
          <p:cNvPr id="247840" name="Text Box 32"/>
          <p:cNvSpPr txBox="1">
            <a:spLocks noChangeArrowheads="1"/>
          </p:cNvSpPr>
          <p:nvPr/>
        </p:nvSpPr>
        <p:spPr bwMode="auto">
          <a:xfrm>
            <a:off x="914400" y="5334000"/>
            <a:ext cx="609600" cy="366713"/>
          </a:xfrm>
          <a:prstGeom prst="rect">
            <a:avLst/>
          </a:prstGeom>
          <a:noFill/>
          <a:ln w="9525">
            <a:noFill/>
            <a:miter lim="800000"/>
            <a:headEnd/>
            <a:tailEnd/>
          </a:ln>
          <a:effectLst/>
        </p:spPr>
        <p:txBody>
          <a:bodyPr>
            <a:spAutoFit/>
          </a:bodyPr>
          <a:lstStyle/>
          <a:p>
            <a:pPr eaLnBrk="1" hangingPunct="1"/>
            <a:r>
              <a:rPr lang="en-US" sz="1800"/>
              <a:t>2F</a:t>
            </a:r>
            <a:r>
              <a:rPr lang="en-US" sz="1800" baseline="-25000"/>
              <a:t>2</a:t>
            </a:r>
          </a:p>
        </p:txBody>
      </p:sp>
      <p:sp>
        <p:nvSpPr>
          <p:cNvPr id="247841" name="Rectangle 33"/>
          <p:cNvSpPr>
            <a:spLocks noChangeArrowheads="1"/>
          </p:cNvSpPr>
          <p:nvPr/>
        </p:nvSpPr>
        <p:spPr bwMode="auto">
          <a:xfrm>
            <a:off x="1981200" y="5638800"/>
            <a:ext cx="414338" cy="903288"/>
          </a:xfrm>
          <a:prstGeom prst="rect">
            <a:avLst/>
          </a:prstGeom>
          <a:solidFill>
            <a:srgbClr val="CCFFFF"/>
          </a:solidFill>
          <a:ln w="9525">
            <a:solidFill>
              <a:schemeClr val="tx1"/>
            </a:solidFill>
            <a:miter lim="800000"/>
            <a:headEnd/>
            <a:tailEnd/>
          </a:ln>
          <a:effectLst/>
        </p:spPr>
        <p:txBody>
          <a:bodyPr wrap="none" anchor="ctr"/>
          <a:lstStyle/>
          <a:p>
            <a:endParaRPr lang="en-US"/>
          </a:p>
        </p:txBody>
      </p:sp>
      <p:sp>
        <p:nvSpPr>
          <p:cNvPr id="247842" name="Text Box 34"/>
          <p:cNvSpPr txBox="1">
            <a:spLocks noChangeArrowheads="1"/>
          </p:cNvSpPr>
          <p:nvPr/>
        </p:nvSpPr>
        <p:spPr bwMode="auto">
          <a:xfrm>
            <a:off x="1981200" y="5867400"/>
            <a:ext cx="457200" cy="366713"/>
          </a:xfrm>
          <a:prstGeom prst="rect">
            <a:avLst/>
          </a:prstGeom>
          <a:noFill/>
          <a:ln w="9525">
            <a:noFill/>
            <a:miter lim="800000"/>
            <a:headEnd/>
            <a:tailEnd/>
          </a:ln>
          <a:effectLst/>
        </p:spPr>
        <p:txBody>
          <a:bodyPr>
            <a:spAutoFit/>
          </a:bodyPr>
          <a:lstStyle/>
          <a:p>
            <a:pPr eaLnBrk="1" hangingPunct="1"/>
            <a:r>
              <a:rPr lang="en-US" sz="1800"/>
              <a:t>F</a:t>
            </a:r>
            <a:r>
              <a:rPr lang="en-US" sz="1800" baseline="-25000"/>
              <a:t>3</a:t>
            </a:r>
          </a:p>
        </p:txBody>
      </p:sp>
      <p:sp>
        <p:nvSpPr>
          <p:cNvPr id="247843" name="Rectangle 35"/>
          <p:cNvSpPr>
            <a:spLocks noChangeArrowheads="1"/>
          </p:cNvSpPr>
          <p:nvPr/>
        </p:nvSpPr>
        <p:spPr bwMode="auto">
          <a:xfrm>
            <a:off x="1447800" y="4648200"/>
            <a:ext cx="414338" cy="1436688"/>
          </a:xfrm>
          <a:prstGeom prst="rect">
            <a:avLst/>
          </a:prstGeom>
          <a:solidFill>
            <a:srgbClr val="CCFFFF"/>
          </a:solidFill>
          <a:ln w="9525">
            <a:solidFill>
              <a:schemeClr val="tx1"/>
            </a:solidFill>
            <a:miter lim="800000"/>
            <a:headEnd/>
            <a:tailEnd/>
          </a:ln>
          <a:effectLst/>
        </p:spPr>
        <p:txBody>
          <a:bodyPr wrap="none" anchor="ctr"/>
          <a:lstStyle/>
          <a:p>
            <a:endParaRPr lang="en-US"/>
          </a:p>
        </p:txBody>
      </p:sp>
      <p:sp>
        <p:nvSpPr>
          <p:cNvPr id="247844" name="Text Box 36"/>
          <p:cNvSpPr txBox="1">
            <a:spLocks noChangeArrowheads="1"/>
          </p:cNvSpPr>
          <p:nvPr/>
        </p:nvSpPr>
        <p:spPr bwMode="auto">
          <a:xfrm>
            <a:off x="1371600" y="4267200"/>
            <a:ext cx="609600" cy="366713"/>
          </a:xfrm>
          <a:prstGeom prst="rect">
            <a:avLst/>
          </a:prstGeom>
          <a:noFill/>
          <a:ln w="9525">
            <a:noFill/>
            <a:miter lim="800000"/>
            <a:headEnd/>
            <a:tailEnd/>
          </a:ln>
          <a:effectLst/>
        </p:spPr>
        <p:txBody>
          <a:bodyPr>
            <a:spAutoFit/>
          </a:bodyPr>
          <a:lstStyle/>
          <a:p>
            <a:pPr eaLnBrk="1" hangingPunct="1"/>
            <a:r>
              <a:rPr lang="en-US" sz="1800"/>
              <a:t>2F</a:t>
            </a:r>
            <a:r>
              <a:rPr lang="en-US" sz="1800" baseline="-25000"/>
              <a:t>3</a:t>
            </a:r>
          </a:p>
        </p:txBody>
      </p:sp>
      <p:sp>
        <p:nvSpPr>
          <p:cNvPr id="247845" name="Rectangle 37"/>
          <p:cNvSpPr>
            <a:spLocks noChangeArrowheads="1"/>
          </p:cNvSpPr>
          <p:nvPr/>
        </p:nvSpPr>
        <p:spPr bwMode="auto">
          <a:xfrm>
            <a:off x="2590800" y="4648200"/>
            <a:ext cx="414338" cy="1881188"/>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47846" name="Text Box 38"/>
          <p:cNvSpPr txBox="1">
            <a:spLocks noChangeArrowheads="1"/>
          </p:cNvSpPr>
          <p:nvPr/>
        </p:nvSpPr>
        <p:spPr bwMode="auto">
          <a:xfrm>
            <a:off x="2590800" y="5410200"/>
            <a:ext cx="457200" cy="366713"/>
          </a:xfrm>
          <a:prstGeom prst="rect">
            <a:avLst/>
          </a:prstGeom>
          <a:noFill/>
          <a:ln w="9525">
            <a:noFill/>
            <a:miter lim="800000"/>
            <a:headEnd/>
            <a:tailEnd/>
          </a:ln>
          <a:effectLst/>
        </p:spPr>
        <p:txBody>
          <a:bodyPr>
            <a:spAutoFit/>
          </a:bodyPr>
          <a:lstStyle/>
          <a:p>
            <a:pPr eaLnBrk="1" hangingPunct="1"/>
            <a:r>
              <a:rPr lang="en-US" sz="1800"/>
              <a:t>F</a:t>
            </a:r>
            <a:r>
              <a:rPr lang="en-US" sz="1800" baseline="-25000"/>
              <a:t>4</a:t>
            </a:r>
          </a:p>
        </p:txBody>
      </p:sp>
      <p:sp>
        <p:nvSpPr>
          <p:cNvPr id="247847" name="Rectangle 39"/>
          <p:cNvSpPr>
            <a:spLocks noChangeArrowheads="1"/>
          </p:cNvSpPr>
          <p:nvPr/>
        </p:nvSpPr>
        <p:spPr bwMode="auto">
          <a:xfrm>
            <a:off x="1981200" y="3124200"/>
            <a:ext cx="414338" cy="25146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47848" name="Text Box 40"/>
          <p:cNvSpPr txBox="1">
            <a:spLocks noChangeArrowheads="1"/>
          </p:cNvSpPr>
          <p:nvPr/>
        </p:nvSpPr>
        <p:spPr bwMode="auto">
          <a:xfrm>
            <a:off x="1981200" y="2743200"/>
            <a:ext cx="609600" cy="366713"/>
          </a:xfrm>
          <a:prstGeom prst="rect">
            <a:avLst/>
          </a:prstGeom>
          <a:noFill/>
          <a:ln w="9525">
            <a:noFill/>
            <a:miter lim="800000"/>
            <a:headEnd/>
            <a:tailEnd/>
          </a:ln>
          <a:effectLst/>
        </p:spPr>
        <p:txBody>
          <a:bodyPr>
            <a:spAutoFit/>
          </a:bodyPr>
          <a:lstStyle/>
          <a:p>
            <a:pPr eaLnBrk="1" hangingPunct="1"/>
            <a:r>
              <a:rPr lang="en-US" sz="1800"/>
              <a:t>2F</a:t>
            </a:r>
            <a:r>
              <a:rPr lang="en-US" sz="1800" baseline="-25000"/>
              <a:t>4</a:t>
            </a:r>
          </a:p>
        </p:txBody>
      </p:sp>
      <p:sp>
        <p:nvSpPr>
          <p:cNvPr id="247849" name="Text Box 41"/>
          <p:cNvSpPr txBox="1">
            <a:spLocks noChangeArrowheads="1"/>
          </p:cNvSpPr>
          <p:nvPr/>
        </p:nvSpPr>
        <p:spPr bwMode="auto">
          <a:xfrm>
            <a:off x="3810000" y="2133600"/>
            <a:ext cx="3048000" cy="366713"/>
          </a:xfrm>
          <a:prstGeom prst="rect">
            <a:avLst/>
          </a:prstGeom>
          <a:noFill/>
          <a:ln w="9525">
            <a:noFill/>
            <a:miter lim="800000"/>
            <a:headEnd/>
            <a:tailEnd/>
          </a:ln>
          <a:effectLst/>
        </p:spPr>
        <p:txBody>
          <a:bodyPr>
            <a:spAutoFit/>
          </a:bodyPr>
          <a:lstStyle/>
          <a:p>
            <a:pPr eaLnBrk="1" hangingPunct="1"/>
            <a:r>
              <a:rPr lang="en-US" sz="1800" i="1"/>
              <a:t>2F</a:t>
            </a:r>
            <a:r>
              <a:rPr lang="en-US" sz="1800" i="1" baseline="-25000"/>
              <a:t>1</a:t>
            </a:r>
            <a:r>
              <a:rPr lang="en-US" sz="1800" i="1"/>
              <a:t> + 2F</a:t>
            </a:r>
            <a:r>
              <a:rPr lang="en-US" sz="1800" i="1" baseline="-25000"/>
              <a:t>2</a:t>
            </a:r>
            <a:r>
              <a:rPr lang="en-US" sz="1800" i="1"/>
              <a:t> + … + 2F</a:t>
            </a:r>
            <a:r>
              <a:rPr lang="en-US" sz="1800" i="1" baseline="-25000"/>
              <a:t>k</a:t>
            </a:r>
            <a:r>
              <a:rPr lang="en-US" sz="1800" i="1"/>
              <a:t> + 3N</a:t>
            </a:r>
          </a:p>
        </p:txBody>
      </p:sp>
      <p:sp>
        <p:nvSpPr>
          <p:cNvPr id="247850" name="Rectangle 42"/>
          <p:cNvSpPr>
            <a:spLocks noChangeArrowheads="1"/>
          </p:cNvSpPr>
          <p:nvPr/>
        </p:nvSpPr>
        <p:spPr bwMode="auto">
          <a:xfrm>
            <a:off x="3276600" y="4343400"/>
            <a:ext cx="414338" cy="2185988"/>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247851" name="Rectangle 43"/>
          <p:cNvSpPr>
            <a:spLocks noChangeArrowheads="1"/>
          </p:cNvSpPr>
          <p:nvPr/>
        </p:nvSpPr>
        <p:spPr bwMode="auto">
          <a:xfrm>
            <a:off x="2590800" y="2209800"/>
            <a:ext cx="414338" cy="24384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247852" name="Text Box 44"/>
          <p:cNvSpPr txBox="1">
            <a:spLocks noChangeArrowheads="1"/>
          </p:cNvSpPr>
          <p:nvPr/>
        </p:nvSpPr>
        <p:spPr bwMode="auto">
          <a:xfrm>
            <a:off x="3276600" y="5334000"/>
            <a:ext cx="457200" cy="366713"/>
          </a:xfrm>
          <a:prstGeom prst="rect">
            <a:avLst/>
          </a:prstGeom>
          <a:noFill/>
          <a:ln w="9525">
            <a:noFill/>
            <a:miter lim="800000"/>
            <a:headEnd/>
            <a:tailEnd/>
          </a:ln>
          <a:effectLst/>
        </p:spPr>
        <p:txBody>
          <a:bodyPr>
            <a:spAutoFit/>
          </a:bodyPr>
          <a:lstStyle/>
          <a:p>
            <a:pPr eaLnBrk="1" hangingPunct="1"/>
            <a:r>
              <a:rPr lang="en-US" sz="1800"/>
              <a:t>N</a:t>
            </a:r>
            <a:endParaRPr lang="en-US" sz="1800" baseline="-25000"/>
          </a:p>
        </p:txBody>
      </p:sp>
      <p:sp>
        <p:nvSpPr>
          <p:cNvPr id="247853" name="Text Box 45"/>
          <p:cNvSpPr txBox="1">
            <a:spLocks noChangeArrowheads="1"/>
          </p:cNvSpPr>
          <p:nvPr/>
        </p:nvSpPr>
        <p:spPr bwMode="auto">
          <a:xfrm>
            <a:off x="2514600" y="1905000"/>
            <a:ext cx="609600" cy="366713"/>
          </a:xfrm>
          <a:prstGeom prst="rect">
            <a:avLst/>
          </a:prstGeom>
          <a:noFill/>
          <a:ln w="9525">
            <a:noFill/>
            <a:miter lim="800000"/>
            <a:headEnd/>
            <a:tailEnd/>
          </a:ln>
          <a:effectLst/>
        </p:spPr>
        <p:txBody>
          <a:bodyPr>
            <a:spAutoFit/>
          </a:bodyPr>
          <a:lstStyle/>
          <a:p>
            <a:pPr eaLnBrk="1" hangingPunct="1"/>
            <a:r>
              <a:rPr lang="en-US" sz="1800"/>
              <a:t>2N</a:t>
            </a:r>
            <a:endParaRPr lang="en-US" sz="1800" baseline="-25000"/>
          </a:p>
        </p:txBody>
      </p:sp>
      <p:sp>
        <p:nvSpPr>
          <p:cNvPr id="247854" name="Text Box 46"/>
          <p:cNvSpPr txBox="1">
            <a:spLocks noChangeArrowheads="1"/>
          </p:cNvSpPr>
          <p:nvPr/>
        </p:nvSpPr>
        <p:spPr bwMode="auto">
          <a:xfrm>
            <a:off x="6096000" y="3200400"/>
            <a:ext cx="2409825" cy="366713"/>
          </a:xfrm>
          <a:prstGeom prst="rect">
            <a:avLst/>
          </a:prstGeom>
          <a:noFill/>
          <a:ln w="9525">
            <a:noFill/>
            <a:miter lim="800000"/>
            <a:headEnd/>
            <a:tailEnd/>
          </a:ln>
          <a:effectLst/>
        </p:spPr>
        <p:txBody>
          <a:bodyPr>
            <a:spAutoFit/>
          </a:bodyPr>
          <a:lstStyle/>
          <a:p>
            <a:pPr eaLnBrk="1" hangingPunct="1"/>
            <a:r>
              <a:rPr lang="en-US" sz="1800" i="1"/>
              <a:t>F</a:t>
            </a:r>
            <a:r>
              <a:rPr lang="en-US" sz="1800" i="1" baseline="-25000"/>
              <a:t>1</a:t>
            </a:r>
            <a:r>
              <a:rPr lang="en-US" sz="1800" i="1"/>
              <a:t> + F</a:t>
            </a:r>
            <a:r>
              <a:rPr lang="en-US" sz="1800" i="1" baseline="-25000"/>
              <a:t>2</a:t>
            </a:r>
            <a:r>
              <a:rPr lang="en-US" sz="1800" i="1"/>
              <a:t> + … + F</a:t>
            </a:r>
            <a:r>
              <a:rPr lang="en-US" sz="1800" i="1" baseline="-25000"/>
              <a:t>k</a:t>
            </a:r>
            <a:r>
              <a:rPr lang="en-US" sz="1800" i="1"/>
              <a:t> + 2N</a:t>
            </a:r>
          </a:p>
        </p:txBody>
      </p:sp>
      <p:sp>
        <p:nvSpPr>
          <p:cNvPr id="247855" name="Text Box 47"/>
          <p:cNvSpPr txBox="1">
            <a:spLocks noChangeArrowheads="1"/>
          </p:cNvSpPr>
          <p:nvPr/>
        </p:nvSpPr>
        <p:spPr bwMode="auto">
          <a:xfrm>
            <a:off x="3276600" y="3962400"/>
            <a:ext cx="457200" cy="366713"/>
          </a:xfrm>
          <a:prstGeom prst="rect">
            <a:avLst/>
          </a:prstGeom>
          <a:noFill/>
          <a:ln w="9525">
            <a:noFill/>
            <a:miter lim="800000"/>
            <a:headEnd/>
            <a:tailEnd/>
          </a:ln>
          <a:effectLst/>
        </p:spPr>
        <p:txBody>
          <a:bodyPr>
            <a:spAutoFit/>
          </a:bodyPr>
          <a:lstStyle/>
          <a:p>
            <a:pPr eaLnBrk="1" hangingPunct="1"/>
            <a:r>
              <a:rPr lang="en-US" sz="1800"/>
              <a:t>N</a:t>
            </a:r>
            <a:endParaRPr lang="en-US" sz="1800" baseline="-25000"/>
          </a:p>
        </p:txBody>
      </p:sp>
      <p:sp>
        <p:nvSpPr>
          <p:cNvPr id="247856" name="AutoShape 48"/>
          <p:cNvSpPr>
            <a:spLocks noChangeArrowheads="1"/>
          </p:cNvSpPr>
          <p:nvPr/>
        </p:nvSpPr>
        <p:spPr bwMode="auto">
          <a:xfrm rot="8761441">
            <a:off x="3276600" y="2895600"/>
            <a:ext cx="1143000" cy="304800"/>
          </a:xfrm>
          <a:prstGeom prst="rightArrow">
            <a:avLst>
              <a:gd name="adj1" fmla="val 50000"/>
              <a:gd name="adj2" fmla="val 93750"/>
            </a:avLst>
          </a:prstGeom>
          <a:solidFill>
            <a:schemeClr val="accent1"/>
          </a:solidFill>
          <a:ln w="9525">
            <a:solidFill>
              <a:schemeClr val="tx1"/>
            </a:solidFill>
            <a:miter lim="800000"/>
            <a:headEnd/>
            <a:tailEnd/>
          </a:ln>
          <a:effectLst/>
        </p:spPr>
        <p:txBody>
          <a:bodyPr wrap="none" anchor="ctr"/>
          <a:lstStyle/>
          <a:p>
            <a:endParaRPr lang="en-US"/>
          </a:p>
        </p:txBody>
      </p:sp>
      <p:sp>
        <p:nvSpPr>
          <p:cNvPr id="247857" name="AutoShape 49"/>
          <p:cNvSpPr>
            <a:spLocks noChangeArrowheads="1"/>
          </p:cNvSpPr>
          <p:nvPr/>
        </p:nvSpPr>
        <p:spPr bwMode="auto">
          <a:xfrm rot="6654478">
            <a:off x="5829300" y="4229100"/>
            <a:ext cx="1143000" cy="304800"/>
          </a:xfrm>
          <a:prstGeom prst="rightArrow">
            <a:avLst>
              <a:gd name="adj1" fmla="val 50000"/>
              <a:gd name="adj2" fmla="val 93750"/>
            </a:avLst>
          </a:prstGeom>
          <a:solidFill>
            <a:schemeClr val="accent1"/>
          </a:solidFill>
          <a:ln w="9525">
            <a:solidFill>
              <a:schemeClr val="tx1"/>
            </a:solidFill>
            <a:miter lim="800000"/>
            <a:headEnd/>
            <a:tailEnd/>
          </a:ln>
          <a:effectLst/>
        </p:spPr>
        <p:txBody>
          <a:bodyPr wrap="none" anchor="ctr"/>
          <a:lstStyle/>
          <a:p>
            <a:endParaRPr lang="en-US"/>
          </a:p>
        </p:txBody>
      </p:sp>
      <p:sp>
        <p:nvSpPr>
          <p:cNvPr id="247858" name="Text Box 50"/>
          <p:cNvSpPr txBox="1">
            <a:spLocks noChangeArrowheads="1"/>
          </p:cNvSpPr>
          <p:nvPr/>
        </p:nvSpPr>
        <p:spPr bwMode="auto">
          <a:xfrm>
            <a:off x="4191000" y="1676400"/>
            <a:ext cx="2127250" cy="366713"/>
          </a:xfrm>
          <a:prstGeom prst="rect">
            <a:avLst/>
          </a:prstGeom>
          <a:noFill/>
          <a:ln w="9525">
            <a:noFill/>
            <a:miter lim="800000"/>
            <a:headEnd/>
            <a:tailEnd/>
          </a:ln>
          <a:effectLst/>
        </p:spPr>
        <p:txBody>
          <a:bodyPr wrap="none">
            <a:spAutoFit/>
          </a:bodyPr>
          <a:lstStyle/>
          <a:p>
            <a:pPr eaLnBrk="1" hangingPunct="1"/>
            <a:r>
              <a:rPr lang="en-US" sz="1800"/>
              <a:t>Parameter-less GA</a:t>
            </a:r>
          </a:p>
        </p:txBody>
      </p:sp>
      <p:sp>
        <p:nvSpPr>
          <p:cNvPr id="247859" name="Text Box 51"/>
          <p:cNvSpPr txBox="1">
            <a:spLocks noChangeArrowheads="1"/>
          </p:cNvSpPr>
          <p:nvPr/>
        </p:nvSpPr>
        <p:spPr bwMode="auto">
          <a:xfrm>
            <a:off x="6629400" y="2819400"/>
            <a:ext cx="1047750" cy="366713"/>
          </a:xfrm>
          <a:prstGeom prst="rect">
            <a:avLst/>
          </a:prstGeom>
          <a:noFill/>
          <a:ln w="9525">
            <a:noFill/>
            <a:miter lim="800000"/>
            <a:headEnd/>
            <a:tailEnd/>
          </a:ln>
          <a:effectLst/>
        </p:spPr>
        <p:txBody>
          <a:bodyPr wrap="none">
            <a:spAutoFit/>
          </a:bodyPr>
          <a:lstStyle/>
          <a:p>
            <a:pPr eaLnBrk="1" hangingPunct="1"/>
            <a:r>
              <a:rPr lang="en-US" sz="1800"/>
              <a:t>GPS-EA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85800" y="762000"/>
            <a:ext cx="7772400" cy="1143000"/>
          </a:xfrm>
        </p:spPr>
        <p:txBody>
          <a:bodyPr/>
          <a:lstStyle/>
          <a:p>
            <a:r>
              <a:rPr lang="en-US" sz="4000">
                <a:solidFill>
                  <a:srgbClr val="0066FF"/>
                </a:solidFill>
              </a:rPr>
              <a:t>GPS-EA</a:t>
            </a:r>
            <a:r>
              <a:rPr lang="en-US" sz="4000"/>
              <a:t> vs. the parameter-less GA, OPS-EA and TGA</a:t>
            </a:r>
          </a:p>
        </p:txBody>
      </p:sp>
      <p:graphicFrame>
        <p:nvGraphicFramePr>
          <p:cNvPr id="219139" name="Object 3"/>
          <p:cNvGraphicFramePr>
            <a:graphicFrameLocks noGrp="1" noChangeAspect="1"/>
          </p:cNvGraphicFramePr>
          <p:nvPr>
            <p:ph sz="half" idx="1"/>
          </p:nvPr>
        </p:nvGraphicFramePr>
        <p:xfrm>
          <a:off x="381000" y="1905000"/>
          <a:ext cx="3962400" cy="3121025"/>
        </p:xfrm>
        <a:graphic>
          <a:graphicData uri="http://schemas.openxmlformats.org/presentationml/2006/ole">
            <mc:AlternateContent xmlns:mc="http://schemas.openxmlformats.org/markup-compatibility/2006">
              <mc:Choice xmlns:v="urn:schemas-microsoft-com:vml" Requires="v">
                <p:oleObj spid="_x0000_s219141" name="Chart" r:id="rId4" imgW="3596783" imgH="2484012" progId="Excel.Sheet.8">
                  <p:embed/>
                </p:oleObj>
              </mc:Choice>
              <mc:Fallback>
                <p:oleObj name="Chart" r:id="rId4" imgW="3596783" imgH="2484012" progId="Excel.Shee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39624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0" name="Object 4"/>
          <p:cNvGraphicFramePr>
            <a:graphicFrameLocks noGrp="1" noChangeAspect="1"/>
          </p:cNvGraphicFramePr>
          <p:nvPr>
            <p:ph sz="half" idx="2"/>
          </p:nvPr>
        </p:nvGraphicFramePr>
        <p:xfrm>
          <a:off x="4648200" y="3581400"/>
          <a:ext cx="3924300" cy="3122613"/>
        </p:xfrm>
        <a:graphic>
          <a:graphicData uri="http://schemas.openxmlformats.org/presentationml/2006/ole">
            <mc:AlternateContent xmlns:mc="http://schemas.openxmlformats.org/markup-compatibility/2006">
              <mc:Choice xmlns:v="urn:schemas-microsoft-com:vml" Requires="v">
                <p:oleObj spid="_x0000_s219142" name="Chart" r:id="rId7" imgW="3589038" imgH="2484012" progId="Excel.Sheet.8">
                  <p:embed/>
                </p:oleObj>
              </mc:Choice>
              <mc:Fallback>
                <p:oleObj name="Chart" r:id="rId7" imgW="3589038" imgH="2484012" progId="Excel.Shee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581400"/>
                        <a:ext cx="3924300"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9141" name="Text Box 5"/>
          <p:cNvSpPr txBox="1">
            <a:spLocks noChangeArrowheads="1"/>
          </p:cNvSpPr>
          <p:nvPr/>
        </p:nvSpPr>
        <p:spPr bwMode="auto">
          <a:xfrm>
            <a:off x="5029200" y="2362200"/>
            <a:ext cx="3733800" cy="915988"/>
          </a:xfrm>
          <a:prstGeom prst="rect">
            <a:avLst/>
          </a:prstGeom>
          <a:noFill/>
          <a:ln w="9525">
            <a:noFill/>
            <a:miter lim="800000"/>
            <a:headEnd/>
            <a:tailEnd/>
          </a:ln>
          <a:effectLst/>
        </p:spPr>
        <p:txBody>
          <a:bodyPr>
            <a:spAutoFit/>
          </a:bodyPr>
          <a:lstStyle/>
          <a:p>
            <a:pPr eaLnBrk="1" hangingPunct="1">
              <a:buFontTx/>
              <a:buChar char="•"/>
            </a:pPr>
            <a:r>
              <a:rPr lang="en-US" sz="1800"/>
              <a:t> GPS-EA &lt; parameter-less GA</a:t>
            </a:r>
          </a:p>
          <a:p>
            <a:pPr eaLnBrk="1" hangingPunct="1">
              <a:buFontTx/>
              <a:buChar char="•"/>
            </a:pPr>
            <a:r>
              <a:rPr lang="en-US" sz="1800"/>
              <a:t> TGA &lt; GPS-EA &lt; OPS-EA</a:t>
            </a:r>
          </a:p>
          <a:p>
            <a:pPr eaLnBrk="1" hangingPunct="1"/>
            <a:r>
              <a:rPr lang="en-US" sz="1800"/>
              <a:t> </a:t>
            </a:r>
          </a:p>
        </p:txBody>
      </p:sp>
      <p:sp>
        <p:nvSpPr>
          <p:cNvPr id="219142" name="Text Box 6"/>
          <p:cNvSpPr txBox="1">
            <a:spLocks noChangeArrowheads="1"/>
          </p:cNvSpPr>
          <p:nvPr/>
        </p:nvSpPr>
        <p:spPr bwMode="auto">
          <a:xfrm>
            <a:off x="609600" y="5791200"/>
            <a:ext cx="3575050" cy="641350"/>
          </a:xfrm>
          <a:prstGeom prst="rect">
            <a:avLst/>
          </a:prstGeom>
          <a:noFill/>
          <a:ln w="9525">
            <a:noFill/>
            <a:miter lim="800000"/>
            <a:headEnd/>
            <a:tailEnd/>
          </a:ln>
          <a:effectLst/>
        </p:spPr>
        <p:txBody>
          <a:bodyPr wrap="none">
            <a:spAutoFit/>
          </a:bodyPr>
          <a:lstStyle/>
          <a:p>
            <a:pPr eaLnBrk="1" hangingPunct="1"/>
            <a:r>
              <a:rPr lang="en-US" sz="1800"/>
              <a:t>GPS-EA finds overall better</a:t>
            </a:r>
          </a:p>
          <a:p>
            <a:pPr eaLnBrk="1" hangingPunct="1"/>
            <a:r>
              <a:rPr lang="en-US" sz="1800"/>
              <a:t>solutions than parameter-less GA</a:t>
            </a:r>
          </a:p>
        </p:txBody>
      </p:sp>
      <p:sp>
        <p:nvSpPr>
          <p:cNvPr id="219143" name="AutoShape 7"/>
          <p:cNvSpPr>
            <a:spLocks noChangeArrowheads="1"/>
          </p:cNvSpPr>
          <p:nvPr/>
        </p:nvSpPr>
        <p:spPr bwMode="auto">
          <a:xfrm rot="-2219326">
            <a:off x="3657600" y="5486400"/>
            <a:ext cx="1143000" cy="304800"/>
          </a:xfrm>
          <a:prstGeom prst="rightArrow">
            <a:avLst>
              <a:gd name="adj1" fmla="val 50000"/>
              <a:gd name="adj2" fmla="val 93750"/>
            </a:avLst>
          </a:prstGeom>
          <a:solidFill>
            <a:schemeClr val="accent1"/>
          </a:solidFill>
          <a:ln w="9525">
            <a:solidFill>
              <a:schemeClr val="tx1"/>
            </a:solidFill>
            <a:miter lim="800000"/>
            <a:headEnd/>
            <a:tailEnd/>
          </a:ln>
          <a:effectLst/>
        </p:spPr>
        <p:txBody>
          <a:bodyPr wrap="none" anchor="ctr"/>
          <a:lstStyle/>
          <a:p>
            <a:endParaRPr lang="en-US"/>
          </a:p>
        </p:txBody>
      </p:sp>
      <p:sp>
        <p:nvSpPr>
          <p:cNvPr id="219144" name="AutoShape 8"/>
          <p:cNvSpPr>
            <a:spLocks noChangeArrowheads="1"/>
          </p:cNvSpPr>
          <p:nvPr/>
        </p:nvSpPr>
        <p:spPr bwMode="auto">
          <a:xfrm rot="10800000">
            <a:off x="4343400" y="2514600"/>
            <a:ext cx="685800" cy="304800"/>
          </a:xfrm>
          <a:prstGeom prst="rightArrow">
            <a:avLst>
              <a:gd name="adj1" fmla="val 50000"/>
              <a:gd name="adj2" fmla="val 56250"/>
            </a:avLst>
          </a:prstGeom>
          <a:solidFill>
            <a:schemeClr val="accent1"/>
          </a:solidFill>
          <a:ln w="9525">
            <a:solidFill>
              <a:schemeClr val="tx1"/>
            </a:solidFill>
            <a:miter lim="800000"/>
            <a:headEnd/>
            <a:tailEnd/>
          </a:ln>
          <a:effectLst/>
        </p:spPr>
        <p:txBody>
          <a:bodyPr wrap="none" anchor="ctr"/>
          <a:lstStyle/>
          <a:p>
            <a:endParaRPr lang="en-US"/>
          </a:p>
        </p:txBody>
      </p:sp>
      <p:sp>
        <p:nvSpPr>
          <p:cNvPr id="219145" name="Text Box 9"/>
          <p:cNvSpPr txBox="1">
            <a:spLocks noChangeArrowheads="1"/>
          </p:cNvSpPr>
          <p:nvPr/>
        </p:nvSpPr>
        <p:spPr bwMode="auto">
          <a:xfrm>
            <a:off x="4267200" y="1981200"/>
            <a:ext cx="2124075" cy="376238"/>
          </a:xfrm>
          <a:prstGeom prst="rect">
            <a:avLst/>
          </a:prstGeom>
          <a:solidFill>
            <a:srgbClr val="FFFFCC"/>
          </a:solidFill>
          <a:ln w="9525">
            <a:solidFill>
              <a:schemeClr val="tx1"/>
            </a:solidFill>
            <a:miter lim="800000"/>
            <a:headEnd/>
            <a:tailEnd/>
          </a:ln>
          <a:effectLst/>
        </p:spPr>
        <p:txBody>
          <a:bodyPr wrap="none">
            <a:spAutoFit/>
          </a:bodyPr>
          <a:lstStyle/>
          <a:p>
            <a:pPr eaLnBrk="1" hangingPunct="1"/>
            <a:r>
              <a:rPr lang="en-US" sz="1800"/>
              <a:t>Deceptive Problem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Democratic Approach</a:t>
            </a:r>
          </a:p>
        </p:txBody>
      </p:sp>
      <p:pic>
        <p:nvPicPr>
          <p:cNvPr id="190467" name="Picture 3" descr="stickMan"/>
          <p:cNvPicPr>
            <a:picLocks noChangeAspect="1" noChangeArrowheads="1"/>
          </p:cNvPicPr>
          <p:nvPr/>
        </p:nvPicPr>
        <p:blipFill>
          <a:blip r:embed="rId2" cstate="print"/>
          <a:srcRect/>
          <a:stretch>
            <a:fillRect/>
          </a:stretch>
        </p:blipFill>
        <p:spPr bwMode="auto">
          <a:xfrm>
            <a:off x="1219200" y="4267200"/>
            <a:ext cx="1016000" cy="1828800"/>
          </a:xfrm>
          <a:prstGeom prst="rect">
            <a:avLst/>
          </a:prstGeom>
          <a:noFill/>
        </p:spPr>
      </p:pic>
      <p:pic>
        <p:nvPicPr>
          <p:cNvPr id="190468" name="Picture 4" descr="stickMan3"/>
          <p:cNvPicPr>
            <a:picLocks noChangeAspect="1" noChangeArrowheads="1"/>
          </p:cNvPicPr>
          <p:nvPr/>
        </p:nvPicPr>
        <p:blipFill>
          <a:blip r:embed="rId3" cstate="print"/>
          <a:srcRect/>
          <a:stretch>
            <a:fillRect/>
          </a:stretch>
        </p:blipFill>
        <p:spPr bwMode="auto">
          <a:xfrm>
            <a:off x="2971800" y="2133600"/>
            <a:ext cx="936625" cy="1676400"/>
          </a:xfrm>
          <a:prstGeom prst="rect">
            <a:avLst/>
          </a:prstGeom>
          <a:noFill/>
        </p:spPr>
      </p:pic>
      <p:pic>
        <p:nvPicPr>
          <p:cNvPr id="190469" name="Picture 5" descr="stickMan4"/>
          <p:cNvPicPr>
            <a:picLocks noChangeAspect="1" noChangeArrowheads="1"/>
          </p:cNvPicPr>
          <p:nvPr/>
        </p:nvPicPr>
        <p:blipFill>
          <a:blip r:embed="rId4" cstate="print"/>
          <a:srcRect l="9448"/>
          <a:stretch>
            <a:fillRect/>
          </a:stretch>
        </p:blipFill>
        <p:spPr bwMode="auto">
          <a:xfrm>
            <a:off x="2743200" y="4724400"/>
            <a:ext cx="1401763" cy="1828800"/>
          </a:xfrm>
          <a:prstGeom prst="rect">
            <a:avLst/>
          </a:prstGeom>
          <a:noFill/>
        </p:spPr>
      </p:pic>
      <p:pic>
        <p:nvPicPr>
          <p:cNvPr id="190470" name="Picture 6" descr="femInd"/>
          <p:cNvPicPr>
            <a:picLocks noChangeAspect="1" noChangeArrowheads="1"/>
          </p:cNvPicPr>
          <p:nvPr/>
        </p:nvPicPr>
        <p:blipFill>
          <a:blip r:embed="rId5" cstate="print"/>
          <a:srcRect/>
          <a:stretch>
            <a:fillRect/>
          </a:stretch>
        </p:blipFill>
        <p:spPr bwMode="auto">
          <a:xfrm>
            <a:off x="5334000" y="1981200"/>
            <a:ext cx="1152525" cy="1828800"/>
          </a:xfrm>
          <a:prstGeom prst="rect">
            <a:avLst/>
          </a:prstGeom>
          <a:noFill/>
        </p:spPr>
      </p:pic>
      <p:pic>
        <p:nvPicPr>
          <p:cNvPr id="190471" name="Picture 7" descr="stickMan5"/>
          <p:cNvPicPr>
            <a:picLocks noChangeAspect="1" noChangeArrowheads="1"/>
          </p:cNvPicPr>
          <p:nvPr/>
        </p:nvPicPr>
        <p:blipFill>
          <a:blip r:embed="rId6" cstate="print"/>
          <a:srcRect/>
          <a:stretch>
            <a:fillRect/>
          </a:stretch>
        </p:blipFill>
        <p:spPr bwMode="auto">
          <a:xfrm>
            <a:off x="7162800" y="1600200"/>
            <a:ext cx="1147763" cy="1981200"/>
          </a:xfrm>
          <a:prstGeom prst="rect">
            <a:avLst/>
          </a:prstGeom>
          <a:noFill/>
        </p:spPr>
      </p:pic>
      <p:pic>
        <p:nvPicPr>
          <p:cNvPr id="190472" name="Picture 8" descr="stickMan6"/>
          <p:cNvPicPr>
            <a:picLocks noChangeAspect="1" noChangeArrowheads="1"/>
          </p:cNvPicPr>
          <p:nvPr/>
        </p:nvPicPr>
        <p:blipFill>
          <a:blip r:embed="rId7" cstate="print"/>
          <a:srcRect/>
          <a:stretch>
            <a:fillRect/>
          </a:stretch>
        </p:blipFill>
        <p:spPr bwMode="auto">
          <a:xfrm>
            <a:off x="4648200" y="4038600"/>
            <a:ext cx="1123950" cy="2057400"/>
          </a:xfrm>
          <a:prstGeom prst="rect">
            <a:avLst/>
          </a:prstGeom>
          <a:noFill/>
        </p:spPr>
      </p:pic>
      <p:pic>
        <p:nvPicPr>
          <p:cNvPr id="190473" name="Picture 9" descr="stickMan7"/>
          <p:cNvPicPr>
            <a:picLocks noChangeAspect="1" noChangeArrowheads="1"/>
          </p:cNvPicPr>
          <p:nvPr/>
        </p:nvPicPr>
        <p:blipFill>
          <a:blip r:embed="rId8" cstate="print"/>
          <a:srcRect l="13637" t="9698" r="13637" b="7878"/>
          <a:stretch>
            <a:fillRect/>
          </a:stretch>
        </p:blipFill>
        <p:spPr bwMode="auto">
          <a:xfrm>
            <a:off x="6705600" y="4724400"/>
            <a:ext cx="1362075" cy="1752600"/>
          </a:xfrm>
          <a:prstGeom prst="rect">
            <a:avLst/>
          </a:prstGeom>
          <a:noFill/>
        </p:spPr>
      </p:pic>
      <p:pic>
        <p:nvPicPr>
          <p:cNvPr id="190474" name="Picture 10" descr="stick_woman"/>
          <p:cNvPicPr>
            <a:picLocks noChangeAspect="1" noChangeArrowheads="1"/>
          </p:cNvPicPr>
          <p:nvPr/>
        </p:nvPicPr>
        <p:blipFill>
          <a:blip r:embed="rId9" cstate="print"/>
          <a:srcRect/>
          <a:stretch>
            <a:fillRect/>
          </a:stretch>
        </p:blipFill>
        <p:spPr bwMode="auto">
          <a:xfrm>
            <a:off x="990600" y="1447800"/>
            <a:ext cx="1428750" cy="1905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Limiting Cases</a:t>
            </a:r>
          </a:p>
        </p:txBody>
      </p:sp>
      <p:graphicFrame>
        <p:nvGraphicFramePr>
          <p:cNvPr id="220163" name="Object 3"/>
          <p:cNvGraphicFramePr>
            <a:graphicFrameLocks noGrp="1" noChangeAspect="1"/>
          </p:cNvGraphicFramePr>
          <p:nvPr>
            <p:ph sz="half" idx="1"/>
          </p:nvPr>
        </p:nvGraphicFramePr>
        <p:xfrm>
          <a:off x="838200" y="1676400"/>
          <a:ext cx="3810000" cy="2816225"/>
        </p:xfrm>
        <a:graphic>
          <a:graphicData uri="http://schemas.openxmlformats.org/presentationml/2006/ole">
            <mc:AlternateContent xmlns:mc="http://schemas.openxmlformats.org/markup-compatibility/2006">
              <mc:Choice xmlns:v="urn:schemas-microsoft-com:vml" Requires="v">
                <p:oleObj spid="_x0000_s220165" name="Chart" r:id="rId4" imgW="3482322" imgH="2575524" progId="Excel.Sheet.8">
                  <p:embed/>
                </p:oleObj>
              </mc:Choice>
              <mc:Fallback>
                <p:oleObj name="Chart" r:id="rId4" imgW="3482322" imgH="2575524" progId="Excel.Shee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76400"/>
                        <a:ext cx="38100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0164" name="Object 4"/>
          <p:cNvGraphicFramePr>
            <a:graphicFrameLocks noGrp="1" noChangeAspect="1"/>
          </p:cNvGraphicFramePr>
          <p:nvPr>
            <p:ph sz="half" idx="2"/>
          </p:nvPr>
        </p:nvGraphicFramePr>
        <p:xfrm>
          <a:off x="4419600" y="3657600"/>
          <a:ext cx="4343400" cy="2895600"/>
        </p:xfrm>
        <a:graphic>
          <a:graphicData uri="http://schemas.openxmlformats.org/presentationml/2006/ole">
            <mc:AlternateContent xmlns:mc="http://schemas.openxmlformats.org/markup-compatibility/2006">
              <mc:Choice xmlns:v="urn:schemas-microsoft-com:vml" Requires="v">
                <p:oleObj spid="_x0000_s220166" name="Chart" r:id="rId7" imgW="4122330" imgH="2720394" progId="Excel.Sheet.8">
                  <p:embed/>
                </p:oleObj>
              </mc:Choice>
              <mc:Fallback>
                <p:oleObj name="Chart" r:id="rId7" imgW="4122330" imgH="2720394" progId="Excel.Shee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3657600"/>
                        <a:ext cx="4343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0165" name="Text Box 5"/>
          <p:cNvSpPr txBox="1">
            <a:spLocks noChangeArrowheads="1"/>
          </p:cNvSpPr>
          <p:nvPr/>
        </p:nvSpPr>
        <p:spPr bwMode="auto">
          <a:xfrm>
            <a:off x="5181600" y="1981200"/>
            <a:ext cx="3717925" cy="1190625"/>
          </a:xfrm>
          <a:prstGeom prst="rect">
            <a:avLst/>
          </a:prstGeom>
          <a:noFill/>
          <a:ln w="9525">
            <a:noFill/>
            <a:miter lim="800000"/>
            <a:headEnd/>
            <a:tailEnd/>
          </a:ln>
          <a:effectLst/>
        </p:spPr>
        <p:txBody>
          <a:bodyPr wrap="none">
            <a:spAutoFit/>
          </a:bodyPr>
          <a:lstStyle/>
          <a:p>
            <a:pPr eaLnBrk="1" hangingPunct="1">
              <a:buFontTx/>
              <a:buChar char="•"/>
            </a:pPr>
            <a:r>
              <a:rPr lang="en-US" sz="1800"/>
              <a:t> F</a:t>
            </a:r>
            <a:r>
              <a:rPr lang="en-US" sz="1800" baseline="-25000"/>
              <a:t>avg</a:t>
            </a:r>
            <a:r>
              <a:rPr lang="en-US" sz="1800"/>
              <a:t>(P</a:t>
            </a:r>
            <a:r>
              <a:rPr lang="en-US" sz="1800" baseline="-25000"/>
              <a:t>i+1</a:t>
            </a:r>
            <a:r>
              <a:rPr lang="en-US" sz="1800"/>
              <a:t>)&lt;F</a:t>
            </a:r>
            <a:r>
              <a:rPr lang="en-US" sz="1800" baseline="-25000"/>
              <a:t>avg</a:t>
            </a:r>
            <a:r>
              <a:rPr lang="en-US" sz="1800"/>
              <a:t>(P</a:t>
            </a:r>
            <a:r>
              <a:rPr lang="en-US" sz="1800" baseline="-25000"/>
              <a:t>i</a:t>
            </a:r>
            <a:r>
              <a:rPr lang="en-US" sz="1800"/>
              <a:t>)</a:t>
            </a:r>
          </a:p>
          <a:p>
            <a:pPr eaLnBrk="1" hangingPunct="1">
              <a:buFontTx/>
              <a:buChar char="•"/>
            </a:pPr>
            <a:r>
              <a:rPr lang="en-US" sz="1800"/>
              <a:t> No larger populations are created</a:t>
            </a:r>
          </a:p>
          <a:p>
            <a:pPr eaLnBrk="1" hangingPunct="1">
              <a:buFontTx/>
              <a:buChar char="•"/>
            </a:pPr>
            <a:r>
              <a:rPr lang="en-US" sz="1800"/>
              <a:t> No fitness improvements until </a:t>
            </a:r>
            <a:br>
              <a:rPr lang="en-US" sz="1800"/>
            </a:br>
            <a:r>
              <a:rPr lang="en-US" sz="1800"/>
              <a:t>  termination</a:t>
            </a:r>
          </a:p>
        </p:txBody>
      </p:sp>
      <p:sp>
        <p:nvSpPr>
          <p:cNvPr id="220166" name="AutoShape 6"/>
          <p:cNvSpPr>
            <a:spLocks noChangeArrowheads="1"/>
          </p:cNvSpPr>
          <p:nvPr/>
        </p:nvSpPr>
        <p:spPr bwMode="auto">
          <a:xfrm rot="10800000">
            <a:off x="4572000" y="2286000"/>
            <a:ext cx="685800" cy="304800"/>
          </a:xfrm>
          <a:prstGeom prst="rightArrow">
            <a:avLst>
              <a:gd name="adj1" fmla="val 50000"/>
              <a:gd name="adj2" fmla="val 56250"/>
            </a:avLst>
          </a:prstGeom>
          <a:solidFill>
            <a:schemeClr val="accent1"/>
          </a:solidFill>
          <a:ln w="9525">
            <a:solidFill>
              <a:schemeClr val="tx1"/>
            </a:solidFill>
            <a:miter lim="800000"/>
            <a:headEnd/>
            <a:tailEnd/>
          </a:ln>
          <a:effectLst/>
        </p:spPr>
        <p:txBody>
          <a:bodyPr wrap="none" anchor="ctr"/>
          <a:lstStyle/>
          <a:p>
            <a:endParaRPr lang="en-US"/>
          </a:p>
        </p:txBody>
      </p:sp>
      <p:sp>
        <p:nvSpPr>
          <p:cNvPr id="220167" name="Text Box 7"/>
          <p:cNvSpPr txBox="1">
            <a:spLocks noChangeArrowheads="1"/>
          </p:cNvSpPr>
          <p:nvPr/>
        </p:nvSpPr>
        <p:spPr bwMode="auto">
          <a:xfrm>
            <a:off x="228600" y="5334000"/>
            <a:ext cx="3806825" cy="1190625"/>
          </a:xfrm>
          <a:prstGeom prst="rect">
            <a:avLst/>
          </a:prstGeom>
          <a:noFill/>
          <a:ln w="9525">
            <a:noFill/>
            <a:miter lim="800000"/>
            <a:headEnd/>
            <a:tailEnd/>
          </a:ln>
          <a:effectLst/>
        </p:spPr>
        <p:txBody>
          <a:bodyPr wrap="none">
            <a:spAutoFit/>
          </a:bodyPr>
          <a:lstStyle/>
          <a:p>
            <a:pPr eaLnBrk="1" hangingPunct="1">
              <a:buFontTx/>
              <a:buChar char="•"/>
            </a:pPr>
            <a:r>
              <a:rPr lang="en-US" sz="1800"/>
              <a:t> Approx. 30% - limiting cases</a:t>
            </a:r>
          </a:p>
          <a:p>
            <a:pPr eaLnBrk="1" hangingPunct="1">
              <a:buFontTx/>
              <a:buChar char="•"/>
            </a:pPr>
            <a:r>
              <a:rPr lang="en-US" sz="1800"/>
              <a:t> Large std. dev., but lower MBF</a:t>
            </a:r>
          </a:p>
          <a:p>
            <a:pPr eaLnBrk="1" hangingPunct="1">
              <a:buFontTx/>
              <a:buChar char="•"/>
            </a:pPr>
            <a:r>
              <a:rPr lang="en-US" sz="1800"/>
              <a:t> Automatic detection of the limiting </a:t>
            </a:r>
          </a:p>
          <a:p>
            <a:pPr eaLnBrk="1" hangingPunct="1"/>
            <a:r>
              <a:rPr lang="en-US" sz="1800"/>
              <a:t>  cases is needed</a:t>
            </a:r>
          </a:p>
        </p:txBody>
      </p:sp>
      <p:sp>
        <p:nvSpPr>
          <p:cNvPr id="220168" name="AutoShape 8"/>
          <p:cNvSpPr>
            <a:spLocks noChangeArrowheads="1"/>
          </p:cNvSpPr>
          <p:nvPr/>
        </p:nvSpPr>
        <p:spPr bwMode="auto">
          <a:xfrm rot="-2219326">
            <a:off x="3505200" y="5334000"/>
            <a:ext cx="1143000" cy="304800"/>
          </a:xfrm>
          <a:prstGeom prst="rightArrow">
            <a:avLst>
              <a:gd name="adj1" fmla="val 50000"/>
              <a:gd name="adj2" fmla="val 9375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solidFill>
                  <a:srgbClr val="0066FF"/>
                </a:solidFill>
              </a:rPr>
              <a:t>GPS-EA</a:t>
            </a:r>
            <a:r>
              <a:rPr lang="en-US"/>
              <a:t> Summary</a:t>
            </a:r>
          </a:p>
        </p:txBody>
      </p:sp>
      <p:sp>
        <p:nvSpPr>
          <p:cNvPr id="221187" name="Rectangle 3"/>
          <p:cNvSpPr>
            <a:spLocks noGrp="1" noChangeArrowheads="1"/>
          </p:cNvSpPr>
          <p:nvPr>
            <p:ph type="body" idx="1"/>
          </p:nvPr>
        </p:nvSpPr>
        <p:spPr/>
        <p:txBody>
          <a:bodyPr/>
          <a:lstStyle/>
          <a:p>
            <a:r>
              <a:rPr lang="en-US"/>
              <a:t>Advantages</a:t>
            </a:r>
          </a:p>
          <a:p>
            <a:pPr lvl="1"/>
            <a:r>
              <a:rPr lang="en-US"/>
              <a:t>Automated population size control</a:t>
            </a:r>
          </a:p>
          <a:p>
            <a:pPr lvl="1"/>
            <a:r>
              <a:rPr lang="en-US"/>
              <a:t>Finds high quality solutions</a:t>
            </a:r>
          </a:p>
          <a:p>
            <a:r>
              <a:rPr lang="en-US"/>
              <a:t>Problems</a:t>
            </a:r>
          </a:p>
          <a:p>
            <a:pPr lvl="1"/>
            <a:r>
              <a:rPr lang="en-US"/>
              <a:t>Limiting cases</a:t>
            </a:r>
          </a:p>
          <a:p>
            <a:pPr lvl="1"/>
            <a:r>
              <a:rPr lang="en-US"/>
              <a:t>Restart of evolution each time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09600" y="1600200"/>
            <a:ext cx="7772400" cy="2971800"/>
          </a:xfrm>
        </p:spPr>
        <p:txBody>
          <a:bodyPr/>
          <a:lstStyle/>
          <a:p>
            <a:r>
              <a:rPr lang="en-US" b="1">
                <a:solidFill>
                  <a:srgbClr val="0066FF"/>
                </a:solidFill>
              </a:rPr>
              <a:t>Estimated Learning Offspring Optimizing</a:t>
            </a:r>
            <a:br>
              <a:rPr lang="en-US" b="1">
                <a:solidFill>
                  <a:srgbClr val="0066FF"/>
                </a:solidFill>
              </a:rPr>
            </a:br>
            <a:r>
              <a:rPr lang="en-US" b="1">
                <a:solidFill>
                  <a:srgbClr val="0066FF"/>
                </a:solidFill>
              </a:rPr>
              <a:t>Mate Selection</a:t>
            </a:r>
            <a:br>
              <a:rPr lang="en-US" b="1">
                <a:solidFill>
                  <a:srgbClr val="0066FF"/>
                </a:solidFill>
              </a:rPr>
            </a:br>
            <a:r>
              <a:rPr lang="en-US" b="1">
                <a:solidFill>
                  <a:srgbClr val="0066FF"/>
                </a:solidFill>
              </a:rPr>
              <a:t>(ELOOMS)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Oval 2"/>
          <p:cNvSpPr>
            <a:spLocks noChangeArrowheads="1"/>
          </p:cNvSpPr>
          <p:nvPr/>
        </p:nvSpPr>
        <p:spPr bwMode="auto">
          <a:xfrm>
            <a:off x="2057400" y="4495800"/>
            <a:ext cx="3733800" cy="1371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3235" name="Rectangle 3"/>
          <p:cNvSpPr>
            <a:spLocks noGrp="1" noChangeArrowheads="1"/>
          </p:cNvSpPr>
          <p:nvPr>
            <p:ph type="title"/>
          </p:nvPr>
        </p:nvSpPr>
        <p:spPr/>
        <p:txBody>
          <a:bodyPr/>
          <a:lstStyle/>
          <a:p>
            <a:r>
              <a:rPr lang="en-US"/>
              <a:t>Traditional Mate Selection</a:t>
            </a:r>
          </a:p>
        </p:txBody>
      </p:sp>
      <p:sp>
        <p:nvSpPr>
          <p:cNvPr id="223236" name="AutoShape 4"/>
          <p:cNvSpPr>
            <a:spLocks noChangeArrowheads="1"/>
          </p:cNvSpPr>
          <p:nvPr/>
        </p:nvSpPr>
        <p:spPr bwMode="auto">
          <a:xfrm>
            <a:off x="7162800" y="2133600"/>
            <a:ext cx="457200" cy="914400"/>
          </a:xfrm>
          <a:prstGeom prst="triangle">
            <a:avLst>
              <a:gd name="adj" fmla="val 50000"/>
            </a:avLst>
          </a:prstGeom>
          <a:solidFill>
            <a:srgbClr val="FFCC00"/>
          </a:solidFill>
          <a:ln w="9525">
            <a:solidFill>
              <a:schemeClr val="tx1"/>
            </a:solidFill>
            <a:miter lim="800000"/>
            <a:headEnd/>
            <a:tailEnd/>
          </a:ln>
          <a:effectLst/>
        </p:spPr>
        <p:txBody>
          <a:bodyPr wrap="none" anchor="ctr"/>
          <a:lstStyle/>
          <a:p>
            <a:pPr algn="ctr" eaLnBrk="1" hangingPunct="1"/>
            <a:r>
              <a:rPr lang="en-US" sz="1800"/>
              <a:t>2</a:t>
            </a:r>
          </a:p>
        </p:txBody>
      </p:sp>
      <p:sp>
        <p:nvSpPr>
          <p:cNvPr id="223237" name="Oval 5"/>
          <p:cNvSpPr>
            <a:spLocks noChangeArrowheads="1"/>
          </p:cNvSpPr>
          <p:nvPr/>
        </p:nvSpPr>
        <p:spPr bwMode="auto">
          <a:xfrm>
            <a:off x="7239000" y="1828800"/>
            <a:ext cx="304800" cy="304800"/>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223238" name="AutoShape 6"/>
          <p:cNvSpPr>
            <a:spLocks noChangeArrowheads="1"/>
          </p:cNvSpPr>
          <p:nvPr/>
        </p:nvSpPr>
        <p:spPr bwMode="auto">
          <a:xfrm>
            <a:off x="1219200" y="2133600"/>
            <a:ext cx="457200" cy="914400"/>
          </a:xfrm>
          <a:prstGeom prst="triangle">
            <a:avLst>
              <a:gd name="adj" fmla="val 50000"/>
            </a:avLst>
          </a:prstGeom>
          <a:solidFill>
            <a:srgbClr val="008080"/>
          </a:solidFill>
          <a:ln w="9525">
            <a:solidFill>
              <a:schemeClr val="tx1"/>
            </a:solidFill>
            <a:miter lim="800000"/>
            <a:headEnd/>
            <a:tailEnd/>
          </a:ln>
          <a:effectLst/>
        </p:spPr>
        <p:txBody>
          <a:bodyPr wrap="none" anchor="ctr"/>
          <a:lstStyle/>
          <a:p>
            <a:pPr algn="ctr" eaLnBrk="1" hangingPunct="1"/>
            <a:r>
              <a:rPr lang="en-US" sz="1800">
                <a:solidFill>
                  <a:schemeClr val="bg1"/>
                </a:solidFill>
              </a:rPr>
              <a:t>5</a:t>
            </a:r>
          </a:p>
        </p:txBody>
      </p:sp>
      <p:sp>
        <p:nvSpPr>
          <p:cNvPr id="223239" name="Oval 7"/>
          <p:cNvSpPr>
            <a:spLocks noChangeArrowheads="1"/>
          </p:cNvSpPr>
          <p:nvPr/>
        </p:nvSpPr>
        <p:spPr bwMode="auto">
          <a:xfrm>
            <a:off x="1295400" y="1828800"/>
            <a:ext cx="304800" cy="304800"/>
          </a:xfrm>
          <a:prstGeom prst="ellipse">
            <a:avLst/>
          </a:prstGeom>
          <a:solidFill>
            <a:srgbClr val="008080"/>
          </a:solidFill>
          <a:ln w="9525">
            <a:solidFill>
              <a:schemeClr val="tx1"/>
            </a:solidFill>
            <a:round/>
            <a:headEnd/>
            <a:tailEnd/>
          </a:ln>
          <a:effectLst/>
        </p:spPr>
        <p:txBody>
          <a:bodyPr wrap="none" anchor="ctr"/>
          <a:lstStyle/>
          <a:p>
            <a:endParaRPr lang="en-US"/>
          </a:p>
        </p:txBody>
      </p:sp>
      <p:sp>
        <p:nvSpPr>
          <p:cNvPr id="223240" name="AutoShape 8"/>
          <p:cNvSpPr>
            <a:spLocks noChangeArrowheads="1"/>
          </p:cNvSpPr>
          <p:nvPr/>
        </p:nvSpPr>
        <p:spPr bwMode="auto">
          <a:xfrm>
            <a:off x="2209800" y="2133600"/>
            <a:ext cx="457200" cy="914400"/>
          </a:xfrm>
          <a:prstGeom prst="triangle">
            <a:avLst>
              <a:gd name="adj" fmla="val 50000"/>
            </a:avLst>
          </a:prstGeom>
          <a:solidFill>
            <a:srgbClr val="FFCC99"/>
          </a:solidFill>
          <a:ln w="9525">
            <a:solidFill>
              <a:schemeClr val="tx1"/>
            </a:solidFill>
            <a:miter lim="800000"/>
            <a:headEnd/>
            <a:tailEnd/>
          </a:ln>
          <a:effectLst/>
        </p:spPr>
        <p:txBody>
          <a:bodyPr wrap="none" anchor="ctr"/>
          <a:lstStyle/>
          <a:p>
            <a:pPr algn="ctr" eaLnBrk="1" hangingPunct="1"/>
            <a:r>
              <a:rPr lang="en-US" sz="1800"/>
              <a:t>3</a:t>
            </a:r>
          </a:p>
        </p:txBody>
      </p:sp>
      <p:sp>
        <p:nvSpPr>
          <p:cNvPr id="223241" name="Oval 9"/>
          <p:cNvSpPr>
            <a:spLocks noChangeArrowheads="1"/>
          </p:cNvSpPr>
          <p:nvPr/>
        </p:nvSpPr>
        <p:spPr bwMode="auto">
          <a:xfrm>
            <a:off x="2286000" y="1828800"/>
            <a:ext cx="304800" cy="304800"/>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223242" name="AutoShape 10"/>
          <p:cNvSpPr>
            <a:spLocks noChangeArrowheads="1"/>
          </p:cNvSpPr>
          <p:nvPr/>
        </p:nvSpPr>
        <p:spPr bwMode="auto">
          <a:xfrm>
            <a:off x="3200400" y="2133600"/>
            <a:ext cx="457200" cy="914400"/>
          </a:xfrm>
          <a:prstGeom prst="triangle">
            <a:avLst>
              <a:gd name="adj" fmla="val 50000"/>
            </a:avLst>
          </a:prstGeom>
          <a:solidFill>
            <a:srgbClr val="99CC00"/>
          </a:solidFill>
          <a:ln w="9525">
            <a:solidFill>
              <a:schemeClr val="tx1"/>
            </a:solidFill>
            <a:miter lim="800000"/>
            <a:headEnd/>
            <a:tailEnd/>
          </a:ln>
          <a:effectLst/>
        </p:spPr>
        <p:txBody>
          <a:bodyPr wrap="none" anchor="ctr"/>
          <a:lstStyle/>
          <a:p>
            <a:pPr algn="ctr" eaLnBrk="1" hangingPunct="1"/>
            <a:r>
              <a:rPr lang="en-US" sz="1800"/>
              <a:t>8</a:t>
            </a:r>
          </a:p>
        </p:txBody>
      </p:sp>
      <p:sp>
        <p:nvSpPr>
          <p:cNvPr id="223243" name="Oval 11"/>
          <p:cNvSpPr>
            <a:spLocks noChangeArrowheads="1"/>
          </p:cNvSpPr>
          <p:nvPr/>
        </p:nvSpPr>
        <p:spPr bwMode="auto">
          <a:xfrm>
            <a:off x="3276600" y="1828800"/>
            <a:ext cx="304800" cy="304800"/>
          </a:xfrm>
          <a:prstGeom prst="ellipse">
            <a:avLst/>
          </a:prstGeom>
          <a:solidFill>
            <a:srgbClr val="99CC00"/>
          </a:solidFill>
          <a:ln w="9525">
            <a:solidFill>
              <a:schemeClr val="tx1"/>
            </a:solidFill>
            <a:round/>
            <a:headEnd/>
            <a:tailEnd/>
          </a:ln>
          <a:effectLst/>
        </p:spPr>
        <p:txBody>
          <a:bodyPr wrap="none" anchor="ctr"/>
          <a:lstStyle/>
          <a:p>
            <a:endParaRPr lang="en-US"/>
          </a:p>
        </p:txBody>
      </p:sp>
      <p:sp>
        <p:nvSpPr>
          <p:cNvPr id="223244" name="AutoShape 12"/>
          <p:cNvSpPr>
            <a:spLocks noChangeArrowheads="1"/>
          </p:cNvSpPr>
          <p:nvPr/>
        </p:nvSpPr>
        <p:spPr bwMode="auto">
          <a:xfrm>
            <a:off x="4267200" y="2133600"/>
            <a:ext cx="457200" cy="914400"/>
          </a:xfrm>
          <a:prstGeom prst="triangle">
            <a:avLst>
              <a:gd name="adj" fmla="val 50000"/>
            </a:avLst>
          </a:prstGeom>
          <a:solidFill>
            <a:srgbClr val="993300"/>
          </a:solidFill>
          <a:ln w="9525">
            <a:solidFill>
              <a:schemeClr val="tx1"/>
            </a:solidFill>
            <a:miter lim="800000"/>
            <a:headEnd/>
            <a:tailEnd/>
          </a:ln>
          <a:effectLst/>
        </p:spPr>
        <p:txBody>
          <a:bodyPr wrap="none" anchor="ctr"/>
          <a:lstStyle/>
          <a:p>
            <a:pPr algn="ctr" eaLnBrk="1" hangingPunct="1"/>
            <a:r>
              <a:rPr lang="en-US" sz="1800">
                <a:solidFill>
                  <a:schemeClr val="bg1"/>
                </a:solidFill>
              </a:rPr>
              <a:t>2</a:t>
            </a:r>
          </a:p>
        </p:txBody>
      </p:sp>
      <p:sp>
        <p:nvSpPr>
          <p:cNvPr id="223245" name="Oval 13"/>
          <p:cNvSpPr>
            <a:spLocks noChangeArrowheads="1"/>
          </p:cNvSpPr>
          <p:nvPr/>
        </p:nvSpPr>
        <p:spPr bwMode="auto">
          <a:xfrm>
            <a:off x="4343400" y="1828800"/>
            <a:ext cx="304800" cy="304800"/>
          </a:xfrm>
          <a:prstGeom prst="ellipse">
            <a:avLst/>
          </a:prstGeom>
          <a:solidFill>
            <a:srgbClr val="993300"/>
          </a:solidFill>
          <a:ln w="9525">
            <a:solidFill>
              <a:schemeClr val="tx1"/>
            </a:solidFill>
            <a:round/>
            <a:headEnd/>
            <a:tailEnd/>
          </a:ln>
          <a:effectLst/>
        </p:spPr>
        <p:txBody>
          <a:bodyPr wrap="none" anchor="ctr"/>
          <a:lstStyle/>
          <a:p>
            <a:endParaRPr lang="en-US"/>
          </a:p>
        </p:txBody>
      </p:sp>
      <p:sp>
        <p:nvSpPr>
          <p:cNvPr id="223246" name="AutoShape 14"/>
          <p:cNvSpPr>
            <a:spLocks noChangeArrowheads="1"/>
          </p:cNvSpPr>
          <p:nvPr/>
        </p:nvSpPr>
        <p:spPr bwMode="auto">
          <a:xfrm>
            <a:off x="5257800" y="2133600"/>
            <a:ext cx="457200" cy="914400"/>
          </a:xfrm>
          <a:prstGeom prst="triangle">
            <a:avLst>
              <a:gd name="adj" fmla="val 50000"/>
            </a:avLst>
          </a:prstGeom>
          <a:solidFill>
            <a:srgbClr val="99CCFF"/>
          </a:solidFill>
          <a:ln w="9525">
            <a:solidFill>
              <a:schemeClr val="tx1"/>
            </a:solidFill>
            <a:miter lim="800000"/>
            <a:headEnd/>
            <a:tailEnd/>
          </a:ln>
          <a:effectLst/>
        </p:spPr>
        <p:txBody>
          <a:bodyPr wrap="none" anchor="ctr"/>
          <a:lstStyle/>
          <a:p>
            <a:pPr algn="ctr" eaLnBrk="1" hangingPunct="1"/>
            <a:r>
              <a:rPr lang="en-US" sz="1800"/>
              <a:t>4</a:t>
            </a:r>
          </a:p>
        </p:txBody>
      </p:sp>
      <p:sp>
        <p:nvSpPr>
          <p:cNvPr id="223247" name="Oval 15"/>
          <p:cNvSpPr>
            <a:spLocks noChangeArrowheads="1"/>
          </p:cNvSpPr>
          <p:nvPr/>
        </p:nvSpPr>
        <p:spPr bwMode="auto">
          <a:xfrm>
            <a:off x="5334000" y="1828800"/>
            <a:ext cx="304800" cy="304800"/>
          </a:xfrm>
          <a:prstGeom prst="ellipse">
            <a:avLst/>
          </a:prstGeom>
          <a:solidFill>
            <a:srgbClr val="99CCFF"/>
          </a:solidFill>
          <a:ln w="9525">
            <a:solidFill>
              <a:schemeClr val="tx1"/>
            </a:solidFill>
            <a:round/>
            <a:headEnd/>
            <a:tailEnd/>
          </a:ln>
          <a:effectLst/>
        </p:spPr>
        <p:txBody>
          <a:bodyPr wrap="none" anchor="ctr"/>
          <a:lstStyle/>
          <a:p>
            <a:endParaRPr lang="en-US"/>
          </a:p>
        </p:txBody>
      </p:sp>
      <p:sp>
        <p:nvSpPr>
          <p:cNvPr id="223248" name="AutoShape 16"/>
          <p:cNvSpPr>
            <a:spLocks noChangeArrowheads="1"/>
          </p:cNvSpPr>
          <p:nvPr/>
        </p:nvSpPr>
        <p:spPr bwMode="auto">
          <a:xfrm>
            <a:off x="6248400" y="2133600"/>
            <a:ext cx="457200" cy="914400"/>
          </a:xfrm>
          <a:prstGeom prst="triangle">
            <a:avLst>
              <a:gd name="adj" fmla="val 50000"/>
            </a:avLst>
          </a:prstGeom>
          <a:solidFill>
            <a:srgbClr val="FF6600"/>
          </a:solidFill>
          <a:ln w="9525">
            <a:solidFill>
              <a:schemeClr val="tx1"/>
            </a:solidFill>
            <a:miter lim="800000"/>
            <a:headEnd/>
            <a:tailEnd/>
          </a:ln>
          <a:effectLst/>
        </p:spPr>
        <p:txBody>
          <a:bodyPr wrap="none" anchor="ctr"/>
          <a:lstStyle/>
          <a:p>
            <a:pPr algn="ctr" eaLnBrk="1" hangingPunct="1"/>
            <a:r>
              <a:rPr lang="en-US" sz="1800"/>
              <a:t>5</a:t>
            </a:r>
          </a:p>
        </p:txBody>
      </p:sp>
      <p:sp>
        <p:nvSpPr>
          <p:cNvPr id="223249" name="Oval 17"/>
          <p:cNvSpPr>
            <a:spLocks noChangeArrowheads="1"/>
          </p:cNvSpPr>
          <p:nvPr/>
        </p:nvSpPr>
        <p:spPr bwMode="auto">
          <a:xfrm>
            <a:off x="6324600" y="1828800"/>
            <a:ext cx="304800" cy="3048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223250" name="Rectangle 18"/>
          <p:cNvSpPr>
            <a:spLocks noChangeArrowheads="1"/>
          </p:cNvSpPr>
          <p:nvPr/>
        </p:nvSpPr>
        <p:spPr bwMode="auto">
          <a:xfrm>
            <a:off x="8001000" y="3962400"/>
            <a:ext cx="990600" cy="2743200"/>
          </a:xfrm>
          <a:prstGeom prst="rect">
            <a:avLst/>
          </a:prstGeom>
          <a:noFill/>
          <a:ln w="25400">
            <a:solidFill>
              <a:schemeClr val="tx1"/>
            </a:solidFill>
            <a:miter lim="800000"/>
            <a:headEnd/>
            <a:tailEnd/>
          </a:ln>
          <a:effectLst/>
        </p:spPr>
        <p:txBody>
          <a:bodyPr wrap="none" anchor="ctr"/>
          <a:lstStyle/>
          <a:p>
            <a:endParaRPr lang="en-US"/>
          </a:p>
        </p:txBody>
      </p:sp>
      <p:sp>
        <p:nvSpPr>
          <p:cNvPr id="223251" name="Text Box 19"/>
          <p:cNvSpPr txBox="1">
            <a:spLocks noChangeArrowheads="1"/>
          </p:cNvSpPr>
          <p:nvPr/>
        </p:nvSpPr>
        <p:spPr bwMode="auto">
          <a:xfrm>
            <a:off x="7985125" y="3617913"/>
            <a:ext cx="971550" cy="366712"/>
          </a:xfrm>
          <a:prstGeom prst="rect">
            <a:avLst/>
          </a:prstGeom>
          <a:noFill/>
          <a:ln w="9525">
            <a:noFill/>
            <a:miter lim="800000"/>
            <a:headEnd/>
            <a:tailEnd/>
          </a:ln>
          <a:effectLst/>
        </p:spPr>
        <p:txBody>
          <a:bodyPr wrap="none">
            <a:spAutoFit/>
          </a:bodyPr>
          <a:lstStyle/>
          <a:p>
            <a:pPr eaLnBrk="1" hangingPunct="1"/>
            <a:r>
              <a:rPr lang="en-US" sz="1800"/>
              <a:t>MATES</a:t>
            </a:r>
          </a:p>
        </p:txBody>
      </p:sp>
      <p:sp>
        <p:nvSpPr>
          <p:cNvPr id="223252" name="Oval 20"/>
          <p:cNvSpPr>
            <a:spLocks noChangeArrowheads="1"/>
          </p:cNvSpPr>
          <p:nvPr/>
        </p:nvSpPr>
        <p:spPr bwMode="auto">
          <a:xfrm>
            <a:off x="1981200" y="1676400"/>
            <a:ext cx="914400" cy="1600200"/>
          </a:xfrm>
          <a:prstGeom prst="ellipse">
            <a:avLst/>
          </a:prstGeom>
          <a:noFill/>
          <a:ln w="25400">
            <a:solidFill>
              <a:schemeClr val="accent2"/>
            </a:solidFill>
            <a:round/>
            <a:headEnd/>
            <a:tailEnd/>
          </a:ln>
          <a:effectLst/>
        </p:spPr>
        <p:txBody>
          <a:bodyPr wrap="none" anchor="ctr"/>
          <a:lstStyle/>
          <a:p>
            <a:endParaRPr lang="en-US"/>
          </a:p>
        </p:txBody>
      </p:sp>
      <p:sp>
        <p:nvSpPr>
          <p:cNvPr id="223253" name="Oval 21"/>
          <p:cNvSpPr>
            <a:spLocks noChangeArrowheads="1"/>
          </p:cNvSpPr>
          <p:nvPr/>
        </p:nvSpPr>
        <p:spPr bwMode="auto">
          <a:xfrm>
            <a:off x="6019800" y="1676400"/>
            <a:ext cx="914400" cy="1600200"/>
          </a:xfrm>
          <a:prstGeom prst="ellipse">
            <a:avLst/>
          </a:prstGeom>
          <a:noFill/>
          <a:ln w="25400">
            <a:solidFill>
              <a:schemeClr val="accent2"/>
            </a:solidFill>
            <a:round/>
            <a:headEnd/>
            <a:tailEnd/>
          </a:ln>
          <a:effectLst/>
        </p:spPr>
        <p:txBody>
          <a:bodyPr wrap="none" anchor="ctr"/>
          <a:lstStyle/>
          <a:p>
            <a:endParaRPr lang="en-US"/>
          </a:p>
        </p:txBody>
      </p:sp>
      <p:sp>
        <p:nvSpPr>
          <p:cNvPr id="223254" name="AutoShape 22"/>
          <p:cNvSpPr>
            <a:spLocks noChangeArrowheads="1"/>
          </p:cNvSpPr>
          <p:nvPr/>
        </p:nvSpPr>
        <p:spPr bwMode="auto">
          <a:xfrm>
            <a:off x="8077200" y="6248400"/>
            <a:ext cx="304800" cy="381000"/>
          </a:xfrm>
          <a:prstGeom prst="triangle">
            <a:avLst>
              <a:gd name="adj" fmla="val 50000"/>
            </a:avLst>
          </a:prstGeom>
          <a:solidFill>
            <a:srgbClr val="FF6600"/>
          </a:solidFill>
          <a:ln w="9525">
            <a:solidFill>
              <a:schemeClr val="tx1"/>
            </a:solidFill>
            <a:miter lim="800000"/>
            <a:headEnd/>
            <a:tailEnd/>
          </a:ln>
          <a:effectLst/>
        </p:spPr>
        <p:txBody>
          <a:bodyPr wrap="none" anchor="ctr"/>
          <a:lstStyle/>
          <a:p>
            <a:pPr algn="ctr" eaLnBrk="1" hangingPunct="1"/>
            <a:r>
              <a:rPr lang="en-US" sz="1800"/>
              <a:t>5</a:t>
            </a:r>
          </a:p>
        </p:txBody>
      </p:sp>
      <p:sp>
        <p:nvSpPr>
          <p:cNvPr id="223255" name="Oval 23"/>
          <p:cNvSpPr>
            <a:spLocks noChangeArrowheads="1"/>
          </p:cNvSpPr>
          <p:nvPr/>
        </p:nvSpPr>
        <p:spPr bwMode="auto">
          <a:xfrm>
            <a:off x="8153400" y="6096000"/>
            <a:ext cx="152400" cy="1270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223256" name="Oval 24"/>
          <p:cNvSpPr>
            <a:spLocks noChangeArrowheads="1"/>
          </p:cNvSpPr>
          <p:nvPr/>
        </p:nvSpPr>
        <p:spPr bwMode="auto">
          <a:xfrm>
            <a:off x="4038600" y="1752600"/>
            <a:ext cx="914400" cy="1600200"/>
          </a:xfrm>
          <a:prstGeom prst="ellipse">
            <a:avLst/>
          </a:prstGeom>
          <a:noFill/>
          <a:ln w="25400">
            <a:solidFill>
              <a:schemeClr val="accent2"/>
            </a:solidFill>
            <a:round/>
            <a:headEnd/>
            <a:tailEnd/>
          </a:ln>
          <a:effectLst/>
        </p:spPr>
        <p:txBody>
          <a:bodyPr wrap="none" anchor="ctr"/>
          <a:lstStyle/>
          <a:p>
            <a:endParaRPr lang="en-US"/>
          </a:p>
        </p:txBody>
      </p:sp>
      <p:sp>
        <p:nvSpPr>
          <p:cNvPr id="223257" name="Oval 25"/>
          <p:cNvSpPr>
            <a:spLocks noChangeArrowheads="1"/>
          </p:cNvSpPr>
          <p:nvPr/>
        </p:nvSpPr>
        <p:spPr bwMode="auto">
          <a:xfrm>
            <a:off x="2971800" y="1676400"/>
            <a:ext cx="914400" cy="1600200"/>
          </a:xfrm>
          <a:prstGeom prst="ellipse">
            <a:avLst/>
          </a:prstGeom>
          <a:noFill/>
          <a:ln w="25400">
            <a:solidFill>
              <a:schemeClr val="accent2"/>
            </a:solidFill>
            <a:round/>
            <a:headEnd/>
            <a:tailEnd/>
          </a:ln>
          <a:effectLst/>
        </p:spPr>
        <p:txBody>
          <a:bodyPr wrap="none" anchor="ctr"/>
          <a:lstStyle/>
          <a:p>
            <a:endParaRPr lang="en-US"/>
          </a:p>
        </p:txBody>
      </p:sp>
      <p:sp>
        <p:nvSpPr>
          <p:cNvPr id="223258" name="AutoShape 26"/>
          <p:cNvSpPr>
            <a:spLocks noChangeArrowheads="1"/>
          </p:cNvSpPr>
          <p:nvPr/>
        </p:nvSpPr>
        <p:spPr bwMode="auto">
          <a:xfrm>
            <a:off x="8534400" y="6248400"/>
            <a:ext cx="304800" cy="381000"/>
          </a:xfrm>
          <a:prstGeom prst="triangle">
            <a:avLst>
              <a:gd name="adj" fmla="val 50000"/>
            </a:avLst>
          </a:prstGeom>
          <a:solidFill>
            <a:srgbClr val="99CC00"/>
          </a:solidFill>
          <a:ln w="9525">
            <a:solidFill>
              <a:schemeClr val="tx1"/>
            </a:solidFill>
            <a:miter lim="800000"/>
            <a:headEnd/>
            <a:tailEnd/>
          </a:ln>
          <a:effectLst/>
        </p:spPr>
        <p:txBody>
          <a:bodyPr wrap="none" anchor="ctr"/>
          <a:lstStyle/>
          <a:p>
            <a:pPr algn="ctr" eaLnBrk="1" hangingPunct="1"/>
            <a:r>
              <a:rPr lang="en-US" sz="1800"/>
              <a:t>8</a:t>
            </a:r>
          </a:p>
        </p:txBody>
      </p:sp>
      <p:sp>
        <p:nvSpPr>
          <p:cNvPr id="223259" name="Oval 27"/>
          <p:cNvSpPr>
            <a:spLocks noChangeArrowheads="1"/>
          </p:cNvSpPr>
          <p:nvPr/>
        </p:nvSpPr>
        <p:spPr bwMode="auto">
          <a:xfrm>
            <a:off x="8610600" y="6096000"/>
            <a:ext cx="152400" cy="152400"/>
          </a:xfrm>
          <a:prstGeom prst="ellipse">
            <a:avLst/>
          </a:prstGeom>
          <a:solidFill>
            <a:srgbClr val="99CC00"/>
          </a:solidFill>
          <a:ln w="9525">
            <a:solidFill>
              <a:schemeClr val="tx1"/>
            </a:solidFill>
            <a:round/>
            <a:headEnd/>
            <a:tailEnd/>
          </a:ln>
          <a:effectLst/>
        </p:spPr>
        <p:txBody>
          <a:bodyPr wrap="none" anchor="ctr"/>
          <a:lstStyle/>
          <a:p>
            <a:endParaRPr lang="en-US"/>
          </a:p>
        </p:txBody>
      </p:sp>
      <p:sp>
        <p:nvSpPr>
          <p:cNvPr id="223260" name="Oval 28"/>
          <p:cNvSpPr>
            <a:spLocks noChangeArrowheads="1"/>
          </p:cNvSpPr>
          <p:nvPr/>
        </p:nvSpPr>
        <p:spPr bwMode="auto">
          <a:xfrm>
            <a:off x="990600" y="1676400"/>
            <a:ext cx="914400" cy="1600200"/>
          </a:xfrm>
          <a:prstGeom prst="ellipse">
            <a:avLst/>
          </a:prstGeom>
          <a:noFill/>
          <a:ln w="25400">
            <a:solidFill>
              <a:schemeClr val="accent2"/>
            </a:solidFill>
            <a:round/>
            <a:headEnd/>
            <a:tailEnd/>
          </a:ln>
          <a:effectLst/>
        </p:spPr>
        <p:txBody>
          <a:bodyPr wrap="none" anchor="ctr"/>
          <a:lstStyle/>
          <a:p>
            <a:endParaRPr lang="en-US"/>
          </a:p>
        </p:txBody>
      </p:sp>
      <p:sp>
        <p:nvSpPr>
          <p:cNvPr id="223261" name="Oval 29"/>
          <p:cNvSpPr>
            <a:spLocks noChangeArrowheads="1"/>
          </p:cNvSpPr>
          <p:nvPr/>
        </p:nvSpPr>
        <p:spPr bwMode="auto">
          <a:xfrm>
            <a:off x="5029200" y="1752600"/>
            <a:ext cx="914400" cy="1600200"/>
          </a:xfrm>
          <a:prstGeom prst="ellipse">
            <a:avLst/>
          </a:prstGeom>
          <a:noFill/>
          <a:ln w="25400">
            <a:solidFill>
              <a:schemeClr val="accent2"/>
            </a:solidFill>
            <a:round/>
            <a:headEnd/>
            <a:tailEnd/>
          </a:ln>
          <a:effectLst/>
        </p:spPr>
        <p:txBody>
          <a:bodyPr wrap="none" anchor="ctr"/>
          <a:lstStyle/>
          <a:p>
            <a:endParaRPr lang="en-US"/>
          </a:p>
        </p:txBody>
      </p:sp>
      <p:sp>
        <p:nvSpPr>
          <p:cNvPr id="223262" name="AutoShape 30"/>
          <p:cNvSpPr>
            <a:spLocks noChangeArrowheads="1"/>
          </p:cNvSpPr>
          <p:nvPr/>
        </p:nvSpPr>
        <p:spPr bwMode="auto">
          <a:xfrm>
            <a:off x="8077200" y="5562600"/>
            <a:ext cx="304800" cy="381000"/>
          </a:xfrm>
          <a:prstGeom prst="triangle">
            <a:avLst>
              <a:gd name="adj" fmla="val 50000"/>
            </a:avLst>
          </a:prstGeom>
          <a:solidFill>
            <a:srgbClr val="008080"/>
          </a:solidFill>
          <a:ln w="9525">
            <a:solidFill>
              <a:schemeClr val="tx1"/>
            </a:solidFill>
            <a:miter lim="800000"/>
            <a:headEnd/>
            <a:tailEnd/>
          </a:ln>
          <a:effectLst/>
        </p:spPr>
        <p:txBody>
          <a:bodyPr wrap="none" anchor="ctr"/>
          <a:lstStyle/>
          <a:p>
            <a:pPr algn="ctr" eaLnBrk="1" hangingPunct="1"/>
            <a:r>
              <a:rPr lang="en-US" sz="1800">
                <a:solidFill>
                  <a:schemeClr val="bg1"/>
                </a:solidFill>
              </a:rPr>
              <a:t>5</a:t>
            </a:r>
          </a:p>
        </p:txBody>
      </p:sp>
      <p:sp>
        <p:nvSpPr>
          <p:cNvPr id="223263" name="Oval 31"/>
          <p:cNvSpPr>
            <a:spLocks noChangeArrowheads="1"/>
          </p:cNvSpPr>
          <p:nvPr/>
        </p:nvSpPr>
        <p:spPr bwMode="auto">
          <a:xfrm>
            <a:off x="8153400" y="5410200"/>
            <a:ext cx="152400" cy="127000"/>
          </a:xfrm>
          <a:prstGeom prst="ellipse">
            <a:avLst/>
          </a:prstGeom>
          <a:solidFill>
            <a:srgbClr val="008080"/>
          </a:solidFill>
          <a:ln w="9525">
            <a:solidFill>
              <a:schemeClr val="tx1"/>
            </a:solidFill>
            <a:round/>
            <a:headEnd/>
            <a:tailEnd/>
          </a:ln>
          <a:effectLst/>
        </p:spPr>
        <p:txBody>
          <a:bodyPr wrap="none" anchor="ctr"/>
          <a:lstStyle/>
          <a:p>
            <a:endParaRPr lang="en-US"/>
          </a:p>
        </p:txBody>
      </p:sp>
      <p:sp>
        <p:nvSpPr>
          <p:cNvPr id="223264" name="Oval 32"/>
          <p:cNvSpPr>
            <a:spLocks noChangeArrowheads="1"/>
          </p:cNvSpPr>
          <p:nvPr/>
        </p:nvSpPr>
        <p:spPr bwMode="auto">
          <a:xfrm>
            <a:off x="6934200" y="1752600"/>
            <a:ext cx="914400" cy="1600200"/>
          </a:xfrm>
          <a:prstGeom prst="ellipse">
            <a:avLst/>
          </a:prstGeom>
          <a:noFill/>
          <a:ln w="25400">
            <a:solidFill>
              <a:schemeClr val="accent2"/>
            </a:solidFill>
            <a:round/>
            <a:headEnd/>
            <a:tailEnd/>
          </a:ln>
          <a:effectLst/>
        </p:spPr>
        <p:txBody>
          <a:bodyPr wrap="none" anchor="ctr"/>
          <a:lstStyle/>
          <a:p>
            <a:endParaRPr lang="en-US"/>
          </a:p>
        </p:txBody>
      </p:sp>
      <p:sp>
        <p:nvSpPr>
          <p:cNvPr id="223265" name="AutoShape 33"/>
          <p:cNvSpPr>
            <a:spLocks noChangeArrowheads="1"/>
          </p:cNvSpPr>
          <p:nvPr/>
        </p:nvSpPr>
        <p:spPr bwMode="auto">
          <a:xfrm>
            <a:off x="8534400" y="5562600"/>
            <a:ext cx="304800" cy="381000"/>
          </a:xfrm>
          <a:prstGeom prst="triangle">
            <a:avLst>
              <a:gd name="adj" fmla="val 50000"/>
            </a:avLst>
          </a:prstGeom>
          <a:solidFill>
            <a:srgbClr val="99CCFF"/>
          </a:solidFill>
          <a:ln w="9525">
            <a:solidFill>
              <a:schemeClr val="tx1"/>
            </a:solidFill>
            <a:miter lim="800000"/>
            <a:headEnd/>
            <a:tailEnd/>
          </a:ln>
          <a:effectLst/>
        </p:spPr>
        <p:txBody>
          <a:bodyPr wrap="none" anchor="ctr"/>
          <a:lstStyle/>
          <a:p>
            <a:pPr algn="ctr" eaLnBrk="1" hangingPunct="1"/>
            <a:r>
              <a:rPr lang="en-US" sz="1800"/>
              <a:t>4</a:t>
            </a:r>
          </a:p>
        </p:txBody>
      </p:sp>
      <p:sp>
        <p:nvSpPr>
          <p:cNvPr id="223266" name="Oval 34"/>
          <p:cNvSpPr>
            <a:spLocks noChangeArrowheads="1"/>
          </p:cNvSpPr>
          <p:nvPr/>
        </p:nvSpPr>
        <p:spPr bwMode="auto">
          <a:xfrm>
            <a:off x="8610600" y="5410200"/>
            <a:ext cx="152400" cy="152400"/>
          </a:xfrm>
          <a:prstGeom prst="ellipse">
            <a:avLst/>
          </a:prstGeom>
          <a:solidFill>
            <a:srgbClr val="99CCFF"/>
          </a:solidFill>
          <a:ln w="9525">
            <a:solidFill>
              <a:schemeClr val="tx1"/>
            </a:solidFill>
            <a:round/>
            <a:headEnd/>
            <a:tailEnd/>
          </a:ln>
          <a:effectLst/>
        </p:spPr>
        <p:txBody>
          <a:bodyPr wrap="none" anchor="ctr"/>
          <a:lstStyle/>
          <a:p>
            <a:endParaRPr lang="en-US"/>
          </a:p>
        </p:txBody>
      </p:sp>
      <p:sp>
        <p:nvSpPr>
          <p:cNvPr id="223267" name="Text Box 35"/>
          <p:cNvSpPr txBox="1">
            <a:spLocks noChangeArrowheads="1"/>
          </p:cNvSpPr>
          <p:nvPr/>
        </p:nvSpPr>
        <p:spPr bwMode="auto">
          <a:xfrm>
            <a:off x="2362200" y="4800600"/>
            <a:ext cx="3810000" cy="976313"/>
          </a:xfrm>
          <a:prstGeom prst="rect">
            <a:avLst/>
          </a:prstGeom>
          <a:noFill/>
          <a:ln w="9525">
            <a:noFill/>
            <a:miter lim="800000"/>
            <a:headEnd/>
            <a:tailEnd/>
          </a:ln>
          <a:effectLst/>
        </p:spPr>
        <p:txBody>
          <a:bodyPr>
            <a:spAutoFit/>
          </a:bodyPr>
          <a:lstStyle/>
          <a:p>
            <a:pPr eaLnBrk="1" hangingPunct="1">
              <a:buFontTx/>
              <a:buChar char="•"/>
            </a:pPr>
            <a:r>
              <a:rPr lang="en-US" sz="2000" i="1"/>
              <a:t> t </a:t>
            </a:r>
            <a:r>
              <a:rPr lang="en-US" sz="2000"/>
              <a:t>– tournament selection</a:t>
            </a:r>
          </a:p>
          <a:p>
            <a:pPr eaLnBrk="1" hangingPunct="1">
              <a:buFontTx/>
              <a:buChar char="•"/>
            </a:pPr>
            <a:r>
              <a:rPr lang="en-US" sz="2000" i="1"/>
              <a:t> t </a:t>
            </a:r>
            <a:r>
              <a:rPr lang="en-US" sz="2000"/>
              <a:t>is user-specified</a:t>
            </a:r>
          </a:p>
          <a:p>
            <a:pPr eaLnBrk="1" hangingPunct="1"/>
            <a:endParaRPr lang="en-US" sz="18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252"/>
                                        </p:tgtEl>
                                        <p:attrNameLst>
                                          <p:attrName>style.visibility</p:attrName>
                                        </p:attrNameLst>
                                      </p:cBhvr>
                                      <p:to>
                                        <p:strVal val="visible"/>
                                      </p:to>
                                    </p:set>
                                    <p:animEffect transition="in" filter="blinds(horizontal)">
                                      <p:cBhvr>
                                        <p:cTn id="7" dur="500"/>
                                        <p:tgtEl>
                                          <p:spTgt spid="2232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3253"/>
                                        </p:tgtEl>
                                        <p:attrNameLst>
                                          <p:attrName>style.visibility</p:attrName>
                                        </p:attrNameLst>
                                      </p:cBhvr>
                                      <p:to>
                                        <p:strVal val="visible"/>
                                      </p:to>
                                    </p:set>
                                    <p:animEffect transition="in" filter="blinds(horizontal)">
                                      <p:cBhvr>
                                        <p:cTn id="10" dur="500"/>
                                        <p:tgtEl>
                                          <p:spTgt spid="22325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23252"/>
                                        </p:tgtEl>
                                      </p:cBhvr>
                                    </p:animEffect>
                                    <p:set>
                                      <p:cBhvr>
                                        <p:cTn id="15" dur="1" fill="hold">
                                          <p:stCondLst>
                                            <p:cond delay="499"/>
                                          </p:stCondLst>
                                        </p:cTn>
                                        <p:tgtEl>
                                          <p:spTgt spid="22325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23253"/>
                                        </p:tgtEl>
                                      </p:cBhvr>
                                    </p:animEffect>
                                    <p:set>
                                      <p:cBhvr>
                                        <p:cTn id="20" dur="1" fill="hold">
                                          <p:stCondLst>
                                            <p:cond delay="499"/>
                                          </p:stCondLst>
                                        </p:cTn>
                                        <p:tgtEl>
                                          <p:spTgt spid="223253"/>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223254"/>
                                        </p:tgtEl>
                                        <p:attrNameLst>
                                          <p:attrName>style.visibility</p:attrName>
                                        </p:attrNameLst>
                                      </p:cBhvr>
                                      <p:to>
                                        <p:strVal val="visible"/>
                                      </p:to>
                                    </p:set>
                                    <p:animEffect transition="in" filter="blinds(horizontal)">
                                      <p:cBhvr>
                                        <p:cTn id="23" dur="500"/>
                                        <p:tgtEl>
                                          <p:spTgt spid="22325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23255"/>
                                        </p:tgtEl>
                                        <p:attrNameLst>
                                          <p:attrName>style.visibility</p:attrName>
                                        </p:attrNameLst>
                                      </p:cBhvr>
                                      <p:to>
                                        <p:strVal val="visible"/>
                                      </p:to>
                                    </p:set>
                                    <p:animEffect transition="in" filter="blinds(horizontal)">
                                      <p:cBhvr>
                                        <p:cTn id="26" dur="500"/>
                                        <p:tgtEl>
                                          <p:spTgt spid="22325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23256"/>
                                        </p:tgtEl>
                                        <p:attrNameLst>
                                          <p:attrName>style.visibility</p:attrName>
                                        </p:attrNameLst>
                                      </p:cBhvr>
                                      <p:to>
                                        <p:strVal val="visible"/>
                                      </p:to>
                                    </p:set>
                                    <p:animEffect transition="in" filter="blinds(horizontal)">
                                      <p:cBhvr>
                                        <p:cTn id="31" dur="500"/>
                                        <p:tgtEl>
                                          <p:spTgt spid="22325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3257"/>
                                        </p:tgtEl>
                                        <p:attrNameLst>
                                          <p:attrName>style.visibility</p:attrName>
                                        </p:attrNameLst>
                                      </p:cBhvr>
                                      <p:to>
                                        <p:strVal val="visible"/>
                                      </p:to>
                                    </p:set>
                                    <p:animEffect transition="in" filter="blinds(horizontal)">
                                      <p:cBhvr>
                                        <p:cTn id="34" dur="500"/>
                                        <p:tgtEl>
                                          <p:spTgt spid="22325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223256"/>
                                        </p:tgtEl>
                                      </p:cBhvr>
                                    </p:animEffect>
                                    <p:set>
                                      <p:cBhvr>
                                        <p:cTn id="39" dur="1" fill="hold">
                                          <p:stCondLst>
                                            <p:cond delay="499"/>
                                          </p:stCondLst>
                                        </p:cTn>
                                        <p:tgtEl>
                                          <p:spTgt spid="22325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23258"/>
                                        </p:tgtEl>
                                        <p:attrNameLst>
                                          <p:attrName>style.visibility</p:attrName>
                                        </p:attrNameLst>
                                      </p:cBhvr>
                                      <p:to>
                                        <p:strVal val="visible"/>
                                      </p:to>
                                    </p:set>
                                    <p:animEffect transition="in" filter="blinds(horizontal)">
                                      <p:cBhvr>
                                        <p:cTn id="44" dur="500"/>
                                        <p:tgtEl>
                                          <p:spTgt spid="22325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23259"/>
                                        </p:tgtEl>
                                        <p:attrNameLst>
                                          <p:attrName>style.visibility</p:attrName>
                                        </p:attrNameLst>
                                      </p:cBhvr>
                                      <p:to>
                                        <p:strVal val="visible"/>
                                      </p:to>
                                    </p:set>
                                    <p:animEffect transition="in" filter="blinds(horizontal)">
                                      <p:cBhvr>
                                        <p:cTn id="47" dur="500"/>
                                        <p:tgtEl>
                                          <p:spTgt spid="223259"/>
                                        </p:tgtEl>
                                      </p:cBhvr>
                                    </p:animEffect>
                                  </p:childTnLst>
                                </p:cTn>
                              </p:par>
                              <p:par>
                                <p:cTn id="48" presetID="3" presetClass="exit" presetSubtype="10" fill="hold" grpId="1" nodeType="withEffect">
                                  <p:stCondLst>
                                    <p:cond delay="0"/>
                                  </p:stCondLst>
                                  <p:childTnLst>
                                    <p:animEffect transition="out" filter="blinds(horizontal)">
                                      <p:cBhvr>
                                        <p:cTn id="49" dur="500"/>
                                        <p:tgtEl>
                                          <p:spTgt spid="223257"/>
                                        </p:tgtEl>
                                      </p:cBhvr>
                                    </p:animEffect>
                                    <p:set>
                                      <p:cBhvr>
                                        <p:cTn id="50" dur="1" fill="hold">
                                          <p:stCondLst>
                                            <p:cond delay="499"/>
                                          </p:stCondLst>
                                        </p:cTn>
                                        <p:tgtEl>
                                          <p:spTgt spid="22325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23260"/>
                                        </p:tgtEl>
                                        <p:attrNameLst>
                                          <p:attrName>style.visibility</p:attrName>
                                        </p:attrNameLst>
                                      </p:cBhvr>
                                      <p:to>
                                        <p:strVal val="visible"/>
                                      </p:to>
                                    </p:set>
                                    <p:animEffect transition="in" filter="blinds(horizontal)">
                                      <p:cBhvr>
                                        <p:cTn id="55" dur="500"/>
                                        <p:tgtEl>
                                          <p:spTgt spid="22326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23261"/>
                                        </p:tgtEl>
                                        <p:attrNameLst>
                                          <p:attrName>style.visibility</p:attrName>
                                        </p:attrNameLst>
                                      </p:cBhvr>
                                      <p:to>
                                        <p:strVal val="visible"/>
                                      </p:to>
                                    </p:set>
                                    <p:animEffect transition="in" filter="blinds(horizontal)">
                                      <p:cBhvr>
                                        <p:cTn id="58" dur="500"/>
                                        <p:tgtEl>
                                          <p:spTgt spid="22326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1" nodeType="clickEffect">
                                  <p:stCondLst>
                                    <p:cond delay="0"/>
                                  </p:stCondLst>
                                  <p:childTnLst>
                                    <p:animEffect transition="out" filter="blinds(horizontal)">
                                      <p:cBhvr>
                                        <p:cTn id="62" dur="500"/>
                                        <p:tgtEl>
                                          <p:spTgt spid="223261"/>
                                        </p:tgtEl>
                                      </p:cBhvr>
                                    </p:animEffect>
                                    <p:set>
                                      <p:cBhvr>
                                        <p:cTn id="63" dur="1" fill="hold">
                                          <p:stCondLst>
                                            <p:cond delay="499"/>
                                          </p:stCondLst>
                                        </p:cTn>
                                        <p:tgtEl>
                                          <p:spTgt spid="22326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23262"/>
                                        </p:tgtEl>
                                        <p:attrNameLst>
                                          <p:attrName>style.visibility</p:attrName>
                                        </p:attrNameLst>
                                      </p:cBhvr>
                                      <p:to>
                                        <p:strVal val="visible"/>
                                      </p:to>
                                    </p:set>
                                    <p:animEffect transition="in" filter="blinds(horizontal)">
                                      <p:cBhvr>
                                        <p:cTn id="68" dur="500"/>
                                        <p:tgtEl>
                                          <p:spTgt spid="22326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23263"/>
                                        </p:tgtEl>
                                        <p:attrNameLst>
                                          <p:attrName>style.visibility</p:attrName>
                                        </p:attrNameLst>
                                      </p:cBhvr>
                                      <p:to>
                                        <p:strVal val="visible"/>
                                      </p:to>
                                    </p:set>
                                    <p:animEffect transition="in" filter="blinds(horizontal)">
                                      <p:cBhvr>
                                        <p:cTn id="71" dur="500"/>
                                        <p:tgtEl>
                                          <p:spTgt spid="223263"/>
                                        </p:tgtEl>
                                      </p:cBhvr>
                                    </p:animEffect>
                                  </p:childTnLst>
                                </p:cTn>
                              </p:par>
                              <p:par>
                                <p:cTn id="72" presetID="3" presetClass="exit" presetSubtype="10" fill="hold" grpId="1" nodeType="withEffect">
                                  <p:stCondLst>
                                    <p:cond delay="0"/>
                                  </p:stCondLst>
                                  <p:childTnLst>
                                    <p:animEffect transition="out" filter="blinds(horizontal)">
                                      <p:cBhvr>
                                        <p:cTn id="73" dur="500"/>
                                        <p:tgtEl>
                                          <p:spTgt spid="223260"/>
                                        </p:tgtEl>
                                      </p:cBhvr>
                                    </p:animEffect>
                                    <p:set>
                                      <p:cBhvr>
                                        <p:cTn id="74" dur="1" fill="hold">
                                          <p:stCondLst>
                                            <p:cond delay="499"/>
                                          </p:stCondLst>
                                        </p:cTn>
                                        <p:tgtEl>
                                          <p:spTgt spid="22326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23264"/>
                                        </p:tgtEl>
                                        <p:attrNameLst>
                                          <p:attrName>style.visibility</p:attrName>
                                        </p:attrNameLst>
                                      </p:cBhvr>
                                      <p:to>
                                        <p:strVal val="visible"/>
                                      </p:to>
                                    </p:set>
                                    <p:animEffect transition="in" filter="blinds(horizontal)">
                                      <p:cBhvr>
                                        <p:cTn id="79" dur="500"/>
                                        <p:tgtEl>
                                          <p:spTgt spid="223264"/>
                                        </p:tgtEl>
                                      </p:cBhvr>
                                    </p:animEffect>
                                  </p:childTnLst>
                                </p:cTn>
                              </p:par>
                              <p:par>
                                <p:cTn id="80" presetID="3" presetClass="entr" presetSubtype="10" fill="hold" grpId="2" nodeType="withEffect">
                                  <p:stCondLst>
                                    <p:cond delay="0"/>
                                  </p:stCondLst>
                                  <p:childTnLst>
                                    <p:set>
                                      <p:cBhvr>
                                        <p:cTn id="81" dur="1" fill="hold">
                                          <p:stCondLst>
                                            <p:cond delay="0"/>
                                          </p:stCondLst>
                                        </p:cTn>
                                        <p:tgtEl>
                                          <p:spTgt spid="223261"/>
                                        </p:tgtEl>
                                        <p:attrNameLst>
                                          <p:attrName>style.visibility</p:attrName>
                                        </p:attrNameLst>
                                      </p:cBhvr>
                                      <p:to>
                                        <p:strVal val="visible"/>
                                      </p:to>
                                    </p:set>
                                    <p:animEffect transition="in" filter="blinds(horizontal)">
                                      <p:cBhvr>
                                        <p:cTn id="82" dur="500"/>
                                        <p:tgtEl>
                                          <p:spTgt spid="22326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223264"/>
                                        </p:tgtEl>
                                      </p:cBhvr>
                                    </p:animEffect>
                                    <p:set>
                                      <p:cBhvr>
                                        <p:cTn id="87" dur="1" fill="hold">
                                          <p:stCondLst>
                                            <p:cond delay="499"/>
                                          </p:stCondLst>
                                        </p:cTn>
                                        <p:tgtEl>
                                          <p:spTgt spid="22326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23265"/>
                                        </p:tgtEl>
                                        <p:attrNameLst>
                                          <p:attrName>style.visibility</p:attrName>
                                        </p:attrNameLst>
                                      </p:cBhvr>
                                      <p:to>
                                        <p:strVal val="visible"/>
                                      </p:to>
                                    </p:set>
                                    <p:animEffect transition="in" filter="blinds(horizontal)">
                                      <p:cBhvr>
                                        <p:cTn id="92" dur="500"/>
                                        <p:tgtEl>
                                          <p:spTgt spid="22326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23266"/>
                                        </p:tgtEl>
                                        <p:attrNameLst>
                                          <p:attrName>style.visibility</p:attrName>
                                        </p:attrNameLst>
                                      </p:cBhvr>
                                      <p:to>
                                        <p:strVal val="visible"/>
                                      </p:to>
                                    </p:set>
                                    <p:animEffect transition="in" filter="blinds(horizontal)">
                                      <p:cBhvr>
                                        <p:cTn id="95" dur="500"/>
                                        <p:tgtEl>
                                          <p:spTgt spid="223266"/>
                                        </p:tgtEl>
                                      </p:cBhvr>
                                    </p:animEffect>
                                  </p:childTnLst>
                                </p:cTn>
                              </p:par>
                              <p:par>
                                <p:cTn id="96" presetID="3" presetClass="exit" presetSubtype="10" fill="hold" grpId="3" nodeType="withEffect">
                                  <p:stCondLst>
                                    <p:cond delay="0"/>
                                  </p:stCondLst>
                                  <p:childTnLst>
                                    <p:animEffect transition="out" filter="blinds(horizontal)">
                                      <p:cBhvr>
                                        <p:cTn id="97" dur="500"/>
                                        <p:tgtEl>
                                          <p:spTgt spid="223261"/>
                                        </p:tgtEl>
                                      </p:cBhvr>
                                    </p:animEffect>
                                    <p:set>
                                      <p:cBhvr>
                                        <p:cTn id="98" dur="1" fill="hold">
                                          <p:stCondLst>
                                            <p:cond delay="499"/>
                                          </p:stCondLst>
                                        </p:cTn>
                                        <p:tgtEl>
                                          <p:spTgt spid="2232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2" grpId="0" animBg="1"/>
      <p:bldP spid="223252" grpId="1" animBg="1"/>
      <p:bldP spid="223253" grpId="0" animBg="1"/>
      <p:bldP spid="223253" grpId="1" animBg="1"/>
      <p:bldP spid="223254" grpId="0" animBg="1"/>
      <p:bldP spid="223255" grpId="0" animBg="1"/>
      <p:bldP spid="223256" grpId="0" animBg="1"/>
      <p:bldP spid="223256" grpId="1" animBg="1"/>
      <p:bldP spid="223257" grpId="0" animBg="1"/>
      <p:bldP spid="223257" grpId="1" animBg="1"/>
      <p:bldP spid="223258" grpId="0" animBg="1"/>
      <p:bldP spid="223259" grpId="0" animBg="1"/>
      <p:bldP spid="223260" grpId="0" animBg="1"/>
      <p:bldP spid="223260" grpId="1" animBg="1"/>
      <p:bldP spid="223261" grpId="0" animBg="1"/>
      <p:bldP spid="223261" grpId="1" animBg="1"/>
      <p:bldP spid="223261" grpId="2" animBg="1"/>
      <p:bldP spid="223261" grpId="3" animBg="1"/>
      <p:bldP spid="223262" grpId="0" animBg="1"/>
      <p:bldP spid="223263" grpId="0" animBg="1"/>
      <p:bldP spid="223264" grpId="0" animBg="1"/>
      <p:bldP spid="223264" grpId="1" animBg="1"/>
      <p:bldP spid="223265" grpId="0" animBg="1"/>
      <p:bldP spid="2232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solidFill>
                  <a:srgbClr val="0066FF"/>
                </a:solidFill>
              </a:rPr>
              <a:t>ELOOMS</a:t>
            </a:r>
          </a:p>
        </p:txBody>
      </p:sp>
      <p:sp>
        <p:nvSpPr>
          <p:cNvPr id="224259" name="AutoShape 3"/>
          <p:cNvSpPr>
            <a:spLocks noChangeArrowheads="1"/>
          </p:cNvSpPr>
          <p:nvPr/>
        </p:nvSpPr>
        <p:spPr bwMode="auto">
          <a:xfrm>
            <a:off x="7543800" y="2362200"/>
            <a:ext cx="457200" cy="914400"/>
          </a:xfrm>
          <a:prstGeom prst="triangle">
            <a:avLst>
              <a:gd name="adj" fmla="val 50000"/>
            </a:avLst>
          </a:prstGeom>
          <a:solidFill>
            <a:srgbClr val="FFCC00"/>
          </a:solidFill>
          <a:ln w="9525">
            <a:solidFill>
              <a:schemeClr val="tx1"/>
            </a:solidFill>
            <a:miter lim="800000"/>
            <a:headEnd/>
            <a:tailEnd/>
          </a:ln>
          <a:effectLst/>
        </p:spPr>
        <p:txBody>
          <a:bodyPr wrap="none" anchor="ctr"/>
          <a:lstStyle/>
          <a:p>
            <a:endParaRPr lang="en-US"/>
          </a:p>
        </p:txBody>
      </p:sp>
      <p:sp>
        <p:nvSpPr>
          <p:cNvPr id="224260" name="Oval 4"/>
          <p:cNvSpPr>
            <a:spLocks noChangeArrowheads="1"/>
          </p:cNvSpPr>
          <p:nvPr/>
        </p:nvSpPr>
        <p:spPr bwMode="auto">
          <a:xfrm>
            <a:off x="7620000" y="2057400"/>
            <a:ext cx="304800" cy="304800"/>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224261" name="AutoShape 5"/>
          <p:cNvSpPr>
            <a:spLocks noChangeArrowheads="1"/>
          </p:cNvSpPr>
          <p:nvPr/>
        </p:nvSpPr>
        <p:spPr bwMode="auto">
          <a:xfrm>
            <a:off x="1600200" y="2362200"/>
            <a:ext cx="457200" cy="914400"/>
          </a:xfrm>
          <a:prstGeom prst="triangle">
            <a:avLst>
              <a:gd name="adj" fmla="val 50000"/>
            </a:avLst>
          </a:prstGeom>
          <a:solidFill>
            <a:srgbClr val="008080"/>
          </a:solidFill>
          <a:ln w="9525">
            <a:solidFill>
              <a:schemeClr val="tx1"/>
            </a:solidFill>
            <a:miter lim="800000"/>
            <a:headEnd/>
            <a:tailEnd/>
          </a:ln>
          <a:effectLst/>
        </p:spPr>
        <p:txBody>
          <a:bodyPr wrap="none" anchor="ctr"/>
          <a:lstStyle/>
          <a:p>
            <a:endParaRPr lang="en-US"/>
          </a:p>
        </p:txBody>
      </p:sp>
      <p:sp>
        <p:nvSpPr>
          <p:cNvPr id="224262" name="Oval 6"/>
          <p:cNvSpPr>
            <a:spLocks noChangeArrowheads="1"/>
          </p:cNvSpPr>
          <p:nvPr/>
        </p:nvSpPr>
        <p:spPr bwMode="auto">
          <a:xfrm>
            <a:off x="1676400" y="2057400"/>
            <a:ext cx="304800" cy="304800"/>
          </a:xfrm>
          <a:prstGeom prst="ellipse">
            <a:avLst/>
          </a:prstGeom>
          <a:solidFill>
            <a:srgbClr val="008080"/>
          </a:solidFill>
          <a:ln w="9525">
            <a:solidFill>
              <a:schemeClr val="tx1"/>
            </a:solidFill>
            <a:round/>
            <a:headEnd/>
            <a:tailEnd/>
          </a:ln>
          <a:effectLst/>
        </p:spPr>
        <p:txBody>
          <a:bodyPr wrap="none" anchor="ctr"/>
          <a:lstStyle/>
          <a:p>
            <a:endParaRPr lang="en-US"/>
          </a:p>
        </p:txBody>
      </p:sp>
      <p:sp>
        <p:nvSpPr>
          <p:cNvPr id="224263" name="AutoShape 7"/>
          <p:cNvSpPr>
            <a:spLocks noChangeArrowheads="1"/>
          </p:cNvSpPr>
          <p:nvPr/>
        </p:nvSpPr>
        <p:spPr bwMode="auto">
          <a:xfrm>
            <a:off x="2590800" y="2362200"/>
            <a:ext cx="457200" cy="914400"/>
          </a:xfrm>
          <a:prstGeom prst="triangle">
            <a:avLst>
              <a:gd name="adj" fmla="val 50000"/>
            </a:avLst>
          </a:prstGeom>
          <a:solidFill>
            <a:srgbClr val="FFCC99"/>
          </a:solidFill>
          <a:ln w="9525">
            <a:solidFill>
              <a:schemeClr val="tx1"/>
            </a:solidFill>
            <a:miter lim="800000"/>
            <a:headEnd/>
            <a:tailEnd/>
          </a:ln>
          <a:effectLst/>
        </p:spPr>
        <p:txBody>
          <a:bodyPr wrap="none" anchor="ctr"/>
          <a:lstStyle/>
          <a:p>
            <a:endParaRPr lang="en-US"/>
          </a:p>
        </p:txBody>
      </p:sp>
      <p:sp>
        <p:nvSpPr>
          <p:cNvPr id="224264" name="Oval 8"/>
          <p:cNvSpPr>
            <a:spLocks noChangeArrowheads="1"/>
          </p:cNvSpPr>
          <p:nvPr/>
        </p:nvSpPr>
        <p:spPr bwMode="auto">
          <a:xfrm>
            <a:off x="2667000" y="2057400"/>
            <a:ext cx="304800" cy="304800"/>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224265" name="AutoShape 9"/>
          <p:cNvSpPr>
            <a:spLocks noChangeArrowheads="1"/>
          </p:cNvSpPr>
          <p:nvPr/>
        </p:nvSpPr>
        <p:spPr bwMode="auto">
          <a:xfrm>
            <a:off x="3581400" y="2362200"/>
            <a:ext cx="457200" cy="914400"/>
          </a:xfrm>
          <a:prstGeom prst="triangle">
            <a:avLst>
              <a:gd name="adj" fmla="val 50000"/>
            </a:avLst>
          </a:prstGeom>
          <a:solidFill>
            <a:srgbClr val="99CC00"/>
          </a:solidFill>
          <a:ln w="9525">
            <a:solidFill>
              <a:schemeClr val="tx1"/>
            </a:solidFill>
            <a:miter lim="800000"/>
            <a:headEnd/>
            <a:tailEnd/>
          </a:ln>
          <a:effectLst/>
        </p:spPr>
        <p:txBody>
          <a:bodyPr wrap="none" anchor="ctr"/>
          <a:lstStyle/>
          <a:p>
            <a:endParaRPr lang="en-US"/>
          </a:p>
        </p:txBody>
      </p:sp>
      <p:sp>
        <p:nvSpPr>
          <p:cNvPr id="224266" name="Oval 10"/>
          <p:cNvSpPr>
            <a:spLocks noChangeArrowheads="1"/>
          </p:cNvSpPr>
          <p:nvPr/>
        </p:nvSpPr>
        <p:spPr bwMode="auto">
          <a:xfrm>
            <a:off x="3657600" y="2057400"/>
            <a:ext cx="304800" cy="304800"/>
          </a:xfrm>
          <a:prstGeom prst="ellipse">
            <a:avLst/>
          </a:prstGeom>
          <a:solidFill>
            <a:srgbClr val="99CC00"/>
          </a:solidFill>
          <a:ln w="9525">
            <a:solidFill>
              <a:schemeClr val="tx1"/>
            </a:solidFill>
            <a:round/>
            <a:headEnd/>
            <a:tailEnd/>
          </a:ln>
          <a:effectLst/>
        </p:spPr>
        <p:txBody>
          <a:bodyPr wrap="none" anchor="ctr"/>
          <a:lstStyle/>
          <a:p>
            <a:endParaRPr lang="en-US"/>
          </a:p>
        </p:txBody>
      </p:sp>
      <p:sp>
        <p:nvSpPr>
          <p:cNvPr id="224267" name="AutoShape 11"/>
          <p:cNvSpPr>
            <a:spLocks noChangeArrowheads="1"/>
          </p:cNvSpPr>
          <p:nvPr/>
        </p:nvSpPr>
        <p:spPr bwMode="auto">
          <a:xfrm>
            <a:off x="4648200" y="2362200"/>
            <a:ext cx="457200" cy="914400"/>
          </a:xfrm>
          <a:prstGeom prst="triangle">
            <a:avLst>
              <a:gd name="adj" fmla="val 50000"/>
            </a:avLst>
          </a:prstGeom>
          <a:solidFill>
            <a:srgbClr val="993300"/>
          </a:solidFill>
          <a:ln w="9525">
            <a:solidFill>
              <a:schemeClr val="tx1"/>
            </a:solidFill>
            <a:miter lim="800000"/>
            <a:headEnd/>
            <a:tailEnd/>
          </a:ln>
          <a:effectLst/>
        </p:spPr>
        <p:txBody>
          <a:bodyPr wrap="none" anchor="ctr"/>
          <a:lstStyle/>
          <a:p>
            <a:endParaRPr lang="en-US"/>
          </a:p>
        </p:txBody>
      </p:sp>
      <p:sp>
        <p:nvSpPr>
          <p:cNvPr id="224268" name="Oval 12"/>
          <p:cNvSpPr>
            <a:spLocks noChangeArrowheads="1"/>
          </p:cNvSpPr>
          <p:nvPr/>
        </p:nvSpPr>
        <p:spPr bwMode="auto">
          <a:xfrm>
            <a:off x="4724400" y="2057400"/>
            <a:ext cx="304800" cy="304800"/>
          </a:xfrm>
          <a:prstGeom prst="ellipse">
            <a:avLst/>
          </a:prstGeom>
          <a:solidFill>
            <a:srgbClr val="993300"/>
          </a:solidFill>
          <a:ln w="9525">
            <a:solidFill>
              <a:schemeClr val="tx1"/>
            </a:solidFill>
            <a:round/>
            <a:headEnd/>
            <a:tailEnd/>
          </a:ln>
          <a:effectLst/>
        </p:spPr>
        <p:txBody>
          <a:bodyPr wrap="none" anchor="ctr"/>
          <a:lstStyle/>
          <a:p>
            <a:endParaRPr lang="en-US"/>
          </a:p>
        </p:txBody>
      </p:sp>
      <p:sp>
        <p:nvSpPr>
          <p:cNvPr id="224269" name="AutoShape 13"/>
          <p:cNvSpPr>
            <a:spLocks noChangeArrowheads="1"/>
          </p:cNvSpPr>
          <p:nvPr/>
        </p:nvSpPr>
        <p:spPr bwMode="auto">
          <a:xfrm>
            <a:off x="5638800" y="2362200"/>
            <a:ext cx="457200" cy="914400"/>
          </a:xfrm>
          <a:prstGeom prst="triangle">
            <a:avLst>
              <a:gd name="adj" fmla="val 50000"/>
            </a:avLst>
          </a:prstGeom>
          <a:solidFill>
            <a:srgbClr val="99CCFF"/>
          </a:solidFill>
          <a:ln w="9525">
            <a:solidFill>
              <a:schemeClr val="tx1"/>
            </a:solidFill>
            <a:miter lim="800000"/>
            <a:headEnd/>
            <a:tailEnd/>
          </a:ln>
          <a:effectLst/>
        </p:spPr>
        <p:txBody>
          <a:bodyPr wrap="none" anchor="ctr"/>
          <a:lstStyle/>
          <a:p>
            <a:endParaRPr lang="en-US"/>
          </a:p>
        </p:txBody>
      </p:sp>
      <p:sp>
        <p:nvSpPr>
          <p:cNvPr id="224270" name="Oval 14"/>
          <p:cNvSpPr>
            <a:spLocks noChangeArrowheads="1"/>
          </p:cNvSpPr>
          <p:nvPr/>
        </p:nvSpPr>
        <p:spPr bwMode="auto">
          <a:xfrm>
            <a:off x="5715000" y="2057400"/>
            <a:ext cx="304800" cy="304800"/>
          </a:xfrm>
          <a:prstGeom prst="ellipse">
            <a:avLst/>
          </a:prstGeom>
          <a:solidFill>
            <a:srgbClr val="99CCFF"/>
          </a:solidFill>
          <a:ln w="9525">
            <a:solidFill>
              <a:schemeClr val="tx1"/>
            </a:solidFill>
            <a:round/>
            <a:headEnd/>
            <a:tailEnd/>
          </a:ln>
          <a:effectLst/>
        </p:spPr>
        <p:txBody>
          <a:bodyPr wrap="none" anchor="ctr"/>
          <a:lstStyle/>
          <a:p>
            <a:endParaRPr lang="en-US"/>
          </a:p>
        </p:txBody>
      </p:sp>
      <p:sp>
        <p:nvSpPr>
          <p:cNvPr id="224271" name="AutoShape 15"/>
          <p:cNvSpPr>
            <a:spLocks noChangeArrowheads="1"/>
          </p:cNvSpPr>
          <p:nvPr/>
        </p:nvSpPr>
        <p:spPr bwMode="auto">
          <a:xfrm>
            <a:off x="6629400" y="2362200"/>
            <a:ext cx="457200" cy="914400"/>
          </a:xfrm>
          <a:prstGeom prst="triangle">
            <a:avLst>
              <a:gd name="adj" fmla="val 50000"/>
            </a:avLst>
          </a:prstGeom>
          <a:solidFill>
            <a:srgbClr val="FF6600"/>
          </a:solidFill>
          <a:ln w="9525">
            <a:solidFill>
              <a:schemeClr val="tx1"/>
            </a:solidFill>
            <a:miter lim="800000"/>
            <a:headEnd/>
            <a:tailEnd/>
          </a:ln>
          <a:effectLst/>
        </p:spPr>
        <p:txBody>
          <a:bodyPr wrap="none" anchor="ctr"/>
          <a:lstStyle/>
          <a:p>
            <a:endParaRPr lang="en-US"/>
          </a:p>
        </p:txBody>
      </p:sp>
      <p:sp>
        <p:nvSpPr>
          <p:cNvPr id="224272" name="Oval 16"/>
          <p:cNvSpPr>
            <a:spLocks noChangeArrowheads="1"/>
          </p:cNvSpPr>
          <p:nvPr/>
        </p:nvSpPr>
        <p:spPr bwMode="auto">
          <a:xfrm>
            <a:off x="6705600" y="2057400"/>
            <a:ext cx="304800" cy="3048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224273" name="Line 17"/>
          <p:cNvSpPr>
            <a:spLocks noChangeShapeType="1"/>
          </p:cNvSpPr>
          <p:nvPr/>
        </p:nvSpPr>
        <p:spPr bwMode="auto">
          <a:xfrm flipH="1" flipV="1">
            <a:off x="3810000" y="3429000"/>
            <a:ext cx="304800" cy="1524000"/>
          </a:xfrm>
          <a:prstGeom prst="line">
            <a:avLst/>
          </a:prstGeom>
          <a:noFill/>
          <a:ln w="9525">
            <a:solidFill>
              <a:schemeClr val="tx1"/>
            </a:solidFill>
            <a:round/>
            <a:headEnd/>
            <a:tailEnd type="triangle" w="lg" len="lg"/>
          </a:ln>
          <a:effectLst/>
        </p:spPr>
        <p:txBody>
          <a:bodyPr/>
          <a:lstStyle/>
          <a:p>
            <a:endParaRPr lang="en-US"/>
          </a:p>
        </p:txBody>
      </p:sp>
      <p:sp>
        <p:nvSpPr>
          <p:cNvPr id="224274" name="Text Box 18"/>
          <p:cNvSpPr txBox="1">
            <a:spLocks noChangeArrowheads="1"/>
          </p:cNvSpPr>
          <p:nvPr/>
        </p:nvSpPr>
        <p:spPr bwMode="auto">
          <a:xfrm>
            <a:off x="3505200" y="3886200"/>
            <a:ext cx="527050" cy="366713"/>
          </a:xfrm>
          <a:prstGeom prst="rect">
            <a:avLst/>
          </a:prstGeom>
          <a:noFill/>
          <a:ln w="9525">
            <a:noFill/>
            <a:miter lim="800000"/>
            <a:headEnd/>
            <a:tailEnd/>
          </a:ln>
          <a:effectLst/>
        </p:spPr>
        <p:txBody>
          <a:bodyPr wrap="none">
            <a:spAutoFit/>
          </a:bodyPr>
          <a:lstStyle/>
          <a:p>
            <a:pPr eaLnBrk="1" hangingPunct="1"/>
            <a:r>
              <a:rPr lang="en-US" sz="1800"/>
              <a:t>NO</a:t>
            </a:r>
          </a:p>
        </p:txBody>
      </p:sp>
      <p:sp>
        <p:nvSpPr>
          <p:cNvPr id="224275" name="Line 19"/>
          <p:cNvSpPr>
            <a:spLocks noChangeShapeType="1"/>
          </p:cNvSpPr>
          <p:nvPr/>
        </p:nvSpPr>
        <p:spPr bwMode="auto">
          <a:xfrm flipV="1">
            <a:off x="4267200" y="3429000"/>
            <a:ext cx="457200" cy="1524000"/>
          </a:xfrm>
          <a:prstGeom prst="line">
            <a:avLst/>
          </a:prstGeom>
          <a:noFill/>
          <a:ln w="9525">
            <a:solidFill>
              <a:schemeClr val="tx1"/>
            </a:solidFill>
            <a:round/>
            <a:headEnd/>
            <a:tailEnd type="triangle" w="lg" len="lg"/>
          </a:ln>
          <a:effectLst/>
        </p:spPr>
        <p:txBody>
          <a:bodyPr/>
          <a:lstStyle/>
          <a:p>
            <a:endParaRPr lang="en-US"/>
          </a:p>
        </p:txBody>
      </p:sp>
      <p:sp>
        <p:nvSpPr>
          <p:cNvPr id="224276" name="Text Box 20"/>
          <p:cNvSpPr txBox="1">
            <a:spLocks noChangeArrowheads="1"/>
          </p:cNvSpPr>
          <p:nvPr/>
        </p:nvSpPr>
        <p:spPr bwMode="auto">
          <a:xfrm>
            <a:off x="4038600" y="3657600"/>
            <a:ext cx="641350" cy="366713"/>
          </a:xfrm>
          <a:prstGeom prst="rect">
            <a:avLst/>
          </a:prstGeom>
          <a:noFill/>
          <a:ln w="9525">
            <a:noFill/>
            <a:miter lim="800000"/>
            <a:headEnd/>
            <a:tailEnd/>
          </a:ln>
          <a:effectLst/>
        </p:spPr>
        <p:txBody>
          <a:bodyPr wrap="none">
            <a:spAutoFit/>
          </a:bodyPr>
          <a:lstStyle/>
          <a:p>
            <a:pPr eaLnBrk="1" hangingPunct="1"/>
            <a:r>
              <a:rPr lang="en-US" sz="1800"/>
              <a:t>YES</a:t>
            </a:r>
          </a:p>
        </p:txBody>
      </p:sp>
      <p:sp>
        <p:nvSpPr>
          <p:cNvPr id="224277" name="Line 21"/>
          <p:cNvSpPr>
            <a:spLocks noChangeShapeType="1"/>
          </p:cNvSpPr>
          <p:nvPr/>
        </p:nvSpPr>
        <p:spPr bwMode="auto">
          <a:xfrm flipH="1">
            <a:off x="4572000" y="3352800"/>
            <a:ext cx="457200" cy="1600200"/>
          </a:xfrm>
          <a:prstGeom prst="line">
            <a:avLst/>
          </a:prstGeom>
          <a:noFill/>
          <a:ln w="9525">
            <a:solidFill>
              <a:schemeClr val="tx1"/>
            </a:solidFill>
            <a:round/>
            <a:headEnd/>
            <a:tailEnd type="triangle" w="lg" len="lg"/>
          </a:ln>
          <a:effectLst/>
        </p:spPr>
        <p:txBody>
          <a:bodyPr/>
          <a:lstStyle/>
          <a:p>
            <a:endParaRPr lang="en-US"/>
          </a:p>
        </p:txBody>
      </p:sp>
      <p:sp>
        <p:nvSpPr>
          <p:cNvPr id="224278" name="Text Box 22"/>
          <p:cNvSpPr txBox="1">
            <a:spLocks noChangeArrowheads="1"/>
          </p:cNvSpPr>
          <p:nvPr/>
        </p:nvSpPr>
        <p:spPr bwMode="auto">
          <a:xfrm>
            <a:off x="4800600" y="3733800"/>
            <a:ext cx="641350" cy="366713"/>
          </a:xfrm>
          <a:prstGeom prst="rect">
            <a:avLst/>
          </a:prstGeom>
          <a:noFill/>
          <a:ln w="9525">
            <a:noFill/>
            <a:miter lim="800000"/>
            <a:headEnd/>
            <a:tailEnd/>
          </a:ln>
          <a:effectLst/>
        </p:spPr>
        <p:txBody>
          <a:bodyPr wrap="none">
            <a:spAutoFit/>
          </a:bodyPr>
          <a:lstStyle/>
          <a:p>
            <a:pPr eaLnBrk="1" hangingPunct="1"/>
            <a:r>
              <a:rPr lang="en-US" sz="1800"/>
              <a:t>YES</a:t>
            </a:r>
          </a:p>
        </p:txBody>
      </p:sp>
      <p:sp>
        <p:nvSpPr>
          <p:cNvPr id="224279" name="AutoShape 23"/>
          <p:cNvSpPr>
            <a:spLocks noChangeArrowheads="1"/>
          </p:cNvSpPr>
          <p:nvPr/>
        </p:nvSpPr>
        <p:spPr bwMode="auto">
          <a:xfrm>
            <a:off x="8534400" y="6248400"/>
            <a:ext cx="228600" cy="381000"/>
          </a:xfrm>
          <a:prstGeom prst="triangle">
            <a:avLst>
              <a:gd name="adj" fmla="val 50000"/>
            </a:avLst>
          </a:prstGeom>
          <a:solidFill>
            <a:srgbClr val="993300"/>
          </a:solidFill>
          <a:ln w="9525">
            <a:solidFill>
              <a:schemeClr val="tx1"/>
            </a:solidFill>
            <a:miter lim="800000"/>
            <a:headEnd/>
            <a:tailEnd/>
          </a:ln>
          <a:effectLst/>
        </p:spPr>
        <p:txBody>
          <a:bodyPr wrap="none" anchor="ctr"/>
          <a:lstStyle/>
          <a:p>
            <a:endParaRPr lang="en-US"/>
          </a:p>
        </p:txBody>
      </p:sp>
      <p:sp>
        <p:nvSpPr>
          <p:cNvPr id="224280" name="Oval 24"/>
          <p:cNvSpPr>
            <a:spLocks noChangeArrowheads="1"/>
          </p:cNvSpPr>
          <p:nvPr/>
        </p:nvSpPr>
        <p:spPr bwMode="auto">
          <a:xfrm>
            <a:off x="8610600" y="6096000"/>
            <a:ext cx="152400" cy="127000"/>
          </a:xfrm>
          <a:prstGeom prst="ellipse">
            <a:avLst/>
          </a:prstGeom>
          <a:solidFill>
            <a:srgbClr val="993300"/>
          </a:solidFill>
          <a:ln w="9525">
            <a:solidFill>
              <a:schemeClr val="tx1"/>
            </a:solidFill>
            <a:round/>
            <a:headEnd/>
            <a:tailEnd/>
          </a:ln>
          <a:effectLst/>
        </p:spPr>
        <p:txBody>
          <a:bodyPr wrap="none" anchor="ctr"/>
          <a:lstStyle/>
          <a:p>
            <a:endParaRPr lang="en-US"/>
          </a:p>
        </p:txBody>
      </p:sp>
      <p:sp>
        <p:nvSpPr>
          <p:cNvPr id="224281" name="AutoShape 25"/>
          <p:cNvSpPr>
            <a:spLocks noChangeArrowheads="1"/>
          </p:cNvSpPr>
          <p:nvPr/>
        </p:nvSpPr>
        <p:spPr bwMode="auto">
          <a:xfrm>
            <a:off x="8229600" y="6248400"/>
            <a:ext cx="228600" cy="381000"/>
          </a:xfrm>
          <a:prstGeom prst="triangle">
            <a:avLst>
              <a:gd name="adj" fmla="val 50000"/>
            </a:avLst>
          </a:prstGeom>
          <a:solidFill>
            <a:srgbClr val="FFCC00"/>
          </a:solidFill>
          <a:ln w="9525">
            <a:solidFill>
              <a:schemeClr val="tx1"/>
            </a:solidFill>
            <a:miter lim="800000"/>
            <a:headEnd/>
            <a:tailEnd/>
          </a:ln>
          <a:effectLst/>
        </p:spPr>
        <p:txBody>
          <a:bodyPr wrap="none" anchor="ctr"/>
          <a:lstStyle/>
          <a:p>
            <a:endParaRPr lang="en-US"/>
          </a:p>
        </p:txBody>
      </p:sp>
      <p:sp>
        <p:nvSpPr>
          <p:cNvPr id="224282" name="Oval 26"/>
          <p:cNvSpPr>
            <a:spLocks noChangeArrowheads="1"/>
          </p:cNvSpPr>
          <p:nvPr/>
        </p:nvSpPr>
        <p:spPr bwMode="auto">
          <a:xfrm>
            <a:off x="8305800" y="6096000"/>
            <a:ext cx="152400" cy="127000"/>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224283" name="Rectangle 27"/>
          <p:cNvSpPr>
            <a:spLocks noChangeArrowheads="1"/>
          </p:cNvSpPr>
          <p:nvPr/>
        </p:nvSpPr>
        <p:spPr bwMode="auto">
          <a:xfrm>
            <a:off x="8001000" y="3962400"/>
            <a:ext cx="990600" cy="2743200"/>
          </a:xfrm>
          <a:prstGeom prst="rect">
            <a:avLst/>
          </a:prstGeom>
          <a:noFill/>
          <a:ln w="25400">
            <a:solidFill>
              <a:schemeClr val="tx1"/>
            </a:solidFill>
            <a:miter lim="800000"/>
            <a:headEnd/>
            <a:tailEnd/>
          </a:ln>
          <a:effectLst/>
        </p:spPr>
        <p:txBody>
          <a:bodyPr wrap="none" anchor="ctr"/>
          <a:lstStyle/>
          <a:p>
            <a:endParaRPr lang="en-US"/>
          </a:p>
        </p:txBody>
      </p:sp>
      <p:sp>
        <p:nvSpPr>
          <p:cNvPr id="224284" name="Text Box 28"/>
          <p:cNvSpPr txBox="1">
            <a:spLocks noChangeArrowheads="1"/>
          </p:cNvSpPr>
          <p:nvPr/>
        </p:nvSpPr>
        <p:spPr bwMode="auto">
          <a:xfrm>
            <a:off x="7985125" y="3617913"/>
            <a:ext cx="971550" cy="366712"/>
          </a:xfrm>
          <a:prstGeom prst="rect">
            <a:avLst/>
          </a:prstGeom>
          <a:noFill/>
          <a:ln w="9525">
            <a:noFill/>
            <a:miter lim="800000"/>
            <a:headEnd/>
            <a:tailEnd/>
          </a:ln>
          <a:effectLst/>
        </p:spPr>
        <p:txBody>
          <a:bodyPr wrap="none">
            <a:spAutoFit/>
          </a:bodyPr>
          <a:lstStyle/>
          <a:p>
            <a:pPr eaLnBrk="1" hangingPunct="1"/>
            <a:r>
              <a:rPr lang="en-US" sz="1800"/>
              <a:t>MATES</a:t>
            </a:r>
          </a:p>
        </p:txBody>
      </p:sp>
      <p:sp>
        <p:nvSpPr>
          <p:cNvPr id="224285" name="Line 29"/>
          <p:cNvSpPr>
            <a:spLocks noChangeShapeType="1"/>
          </p:cNvSpPr>
          <p:nvPr/>
        </p:nvSpPr>
        <p:spPr bwMode="auto">
          <a:xfrm flipH="1" flipV="1">
            <a:off x="2057400" y="3352800"/>
            <a:ext cx="1981200" cy="1676400"/>
          </a:xfrm>
          <a:prstGeom prst="line">
            <a:avLst/>
          </a:prstGeom>
          <a:noFill/>
          <a:ln w="9525">
            <a:solidFill>
              <a:schemeClr val="tx1"/>
            </a:solidFill>
            <a:round/>
            <a:headEnd/>
            <a:tailEnd type="triangle" w="lg" len="lg"/>
          </a:ln>
          <a:effectLst/>
        </p:spPr>
        <p:txBody>
          <a:bodyPr/>
          <a:lstStyle/>
          <a:p>
            <a:endParaRPr lang="en-US"/>
          </a:p>
        </p:txBody>
      </p:sp>
      <p:sp>
        <p:nvSpPr>
          <p:cNvPr id="224286" name="Text Box 30"/>
          <p:cNvSpPr txBox="1">
            <a:spLocks noChangeArrowheads="1"/>
          </p:cNvSpPr>
          <p:nvPr/>
        </p:nvSpPr>
        <p:spPr bwMode="auto">
          <a:xfrm>
            <a:off x="2590800" y="3595688"/>
            <a:ext cx="641350" cy="366712"/>
          </a:xfrm>
          <a:prstGeom prst="rect">
            <a:avLst/>
          </a:prstGeom>
          <a:noFill/>
          <a:ln w="9525">
            <a:noFill/>
            <a:miter lim="800000"/>
            <a:headEnd/>
            <a:tailEnd/>
          </a:ln>
          <a:effectLst/>
        </p:spPr>
        <p:txBody>
          <a:bodyPr wrap="none">
            <a:spAutoFit/>
          </a:bodyPr>
          <a:lstStyle/>
          <a:p>
            <a:pPr eaLnBrk="1" hangingPunct="1"/>
            <a:r>
              <a:rPr lang="en-US" sz="1800"/>
              <a:t>YES</a:t>
            </a:r>
          </a:p>
        </p:txBody>
      </p:sp>
      <p:sp>
        <p:nvSpPr>
          <p:cNvPr id="224287" name="Line 31"/>
          <p:cNvSpPr>
            <a:spLocks noChangeShapeType="1"/>
          </p:cNvSpPr>
          <p:nvPr/>
        </p:nvSpPr>
        <p:spPr bwMode="auto">
          <a:xfrm>
            <a:off x="1600200" y="3352800"/>
            <a:ext cx="2133600" cy="1752600"/>
          </a:xfrm>
          <a:prstGeom prst="line">
            <a:avLst/>
          </a:prstGeom>
          <a:noFill/>
          <a:ln w="9525">
            <a:solidFill>
              <a:schemeClr val="tx1"/>
            </a:solidFill>
            <a:round/>
            <a:headEnd/>
            <a:tailEnd type="triangle" w="lg" len="lg"/>
          </a:ln>
          <a:effectLst/>
        </p:spPr>
        <p:txBody>
          <a:bodyPr/>
          <a:lstStyle/>
          <a:p>
            <a:endParaRPr lang="en-US"/>
          </a:p>
        </p:txBody>
      </p:sp>
      <p:sp>
        <p:nvSpPr>
          <p:cNvPr id="224288" name="Text Box 32"/>
          <p:cNvSpPr txBox="1">
            <a:spLocks noChangeArrowheads="1"/>
          </p:cNvSpPr>
          <p:nvPr/>
        </p:nvSpPr>
        <p:spPr bwMode="auto">
          <a:xfrm>
            <a:off x="1752600" y="3810000"/>
            <a:ext cx="527050" cy="366713"/>
          </a:xfrm>
          <a:prstGeom prst="rect">
            <a:avLst/>
          </a:prstGeom>
          <a:noFill/>
          <a:ln w="9525">
            <a:noFill/>
            <a:miter lim="800000"/>
            <a:headEnd/>
            <a:tailEnd/>
          </a:ln>
          <a:effectLst/>
        </p:spPr>
        <p:txBody>
          <a:bodyPr wrap="none">
            <a:spAutoFit/>
          </a:bodyPr>
          <a:lstStyle/>
          <a:p>
            <a:pPr eaLnBrk="1" hangingPunct="1"/>
            <a:r>
              <a:rPr lang="en-US" sz="1800"/>
              <a:t>NO</a:t>
            </a:r>
          </a:p>
        </p:txBody>
      </p:sp>
      <p:sp>
        <p:nvSpPr>
          <p:cNvPr id="224289" name="Line 33"/>
          <p:cNvSpPr>
            <a:spLocks noChangeShapeType="1"/>
          </p:cNvSpPr>
          <p:nvPr/>
        </p:nvSpPr>
        <p:spPr bwMode="auto">
          <a:xfrm flipV="1">
            <a:off x="4953000" y="3352800"/>
            <a:ext cx="2590800" cy="1905000"/>
          </a:xfrm>
          <a:prstGeom prst="line">
            <a:avLst/>
          </a:prstGeom>
          <a:noFill/>
          <a:ln w="9525">
            <a:solidFill>
              <a:schemeClr val="tx1"/>
            </a:solidFill>
            <a:round/>
            <a:headEnd/>
            <a:tailEnd type="triangle" w="lg" len="lg"/>
          </a:ln>
          <a:effectLst/>
        </p:spPr>
        <p:txBody>
          <a:bodyPr/>
          <a:lstStyle/>
          <a:p>
            <a:endParaRPr lang="en-US"/>
          </a:p>
        </p:txBody>
      </p:sp>
      <p:sp>
        <p:nvSpPr>
          <p:cNvPr id="224290" name="Text Box 34"/>
          <p:cNvSpPr txBox="1">
            <a:spLocks noChangeArrowheads="1"/>
          </p:cNvSpPr>
          <p:nvPr/>
        </p:nvSpPr>
        <p:spPr bwMode="auto">
          <a:xfrm>
            <a:off x="6324600" y="3581400"/>
            <a:ext cx="641350" cy="366713"/>
          </a:xfrm>
          <a:prstGeom prst="rect">
            <a:avLst/>
          </a:prstGeom>
          <a:noFill/>
          <a:ln w="9525">
            <a:noFill/>
            <a:miter lim="800000"/>
            <a:headEnd/>
            <a:tailEnd/>
          </a:ln>
          <a:effectLst/>
        </p:spPr>
        <p:txBody>
          <a:bodyPr wrap="none">
            <a:spAutoFit/>
          </a:bodyPr>
          <a:lstStyle/>
          <a:p>
            <a:pPr eaLnBrk="1" hangingPunct="1"/>
            <a:r>
              <a:rPr lang="en-US" sz="1800"/>
              <a:t>YES</a:t>
            </a:r>
          </a:p>
        </p:txBody>
      </p:sp>
      <p:sp>
        <p:nvSpPr>
          <p:cNvPr id="224291" name="Line 35"/>
          <p:cNvSpPr>
            <a:spLocks noChangeShapeType="1"/>
          </p:cNvSpPr>
          <p:nvPr/>
        </p:nvSpPr>
        <p:spPr bwMode="auto">
          <a:xfrm flipH="1">
            <a:off x="5181600" y="3352800"/>
            <a:ext cx="2819400" cy="2057400"/>
          </a:xfrm>
          <a:prstGeom prst="line">
            <a:avLst/>
          </a:prstGeom>
          <a:noFill/>
          <a:ln w="9525">
            <a:solidFill>
              <a:schemeClr val="tx1"/>
            </a:solidFill>
            <a:round/>
            <a:headEnd/>
            <a:tailEnd type="triangle" w="lg" len="lg"/>
          </a:ln>
          <a:effectLst/>
        </p:spPr>
        <p:txBody>
          <a:bodyPr/>
          <a:lstStyle/>
          <a:p>
            <a:endParaRPr lang="en-US"/>
          </a:p>
        </p:txBody>
      </p:sp>
      <p:sp>
        <p:nvSpPr>
          <p:cNvPr id="224292" name="Text Box 36"/>
          <p:cNvSpPr txBox="1">
            <a:spLocks noChangeArrowheads="1"/>
          </p:cNvSpPr>
          <p:nvPr/>
        </p:nvSpPr>
        <p:spPr bwMode="auto">
          <a:xfrm>
            <a:off x="6705600" y="4191000"/>
            <a:ext cx="641350" cy="366713"/>
          </a:xfrm>
          <a:prstGeom prst="rect">
            <a:avLst/>
          </a:prstGeom>
          <a:noFill/>
          <a:ln w="9525">
            <a:noFill/>
            <a:miter lim="800000"/>
            <a:headEnd/>
            <a:tailEnd/>
          </a:ln>
          <a:effectLst/>
        </p:spPr>
        <p:txBody>
          <a:bodyPr wrap="none">
            <a:spAutoFit/>
          </a:bodyPr>
          <a:lstStyle/>
          <a:p>
            <a:pPr eaLnBrk="1" hangingPunct="1"/>
            <a:r>
              <a:rPr lang="en-US" sz="1800"/>
              <a:t>YES</a:t>
            </a:r>
          </a:p>
        </p:txBody>
      </p:sp>
      <p:sp>
        <p:nvSpPr>
          <p:cNvPr id="224293" name="AutoShape 37"/>
          <p:cNvSpPr>
            <a:spLocks noChangeArrowheads="1"/>
          </p:cNvSpPr>
          <p:nvPr/>
        </p:nvSpPr>
        <p:spPr bwMode="auto">
          <a:xfrm>
            <a:off x="8229600" y="5638800"/>
            <a:ext cx="228600" cy="381000"/>
          </a:xfrm>
          <a:prstGeom prst="triangle">
            <a:avLst>
              <a:gd name="adj" fmla="val 50000"/>
            </a:avLst>
          </a:prstGeom>
          <a:solidFill>
            <a:srgbClr val="FF6600"/>
          </a:solidFill>
          <a:ln w="9525">
            <a:solidFill>
              <a:schemeClr val="tx1"/>
            </a:solidFill>
            <a:miter lim="800000"/>
            <a:headEnd/>
            <a:tailEnd/>
          </a:ln>
          <a:effectLst/>
        </p:spPr>
        <p:txBody>
          <a:bodyPr wrap="none" anchor="ctr"/>
          <a:lstStyle/>
          <a:p>
            <a:endParaRPr lang="en-US"/>
          </a:p>
        </p:txBody>
      </p:sp>
      <p:sp>
        <p:nvSpPr>
          <p:cNvPr id="224294" name="Oval 38"/>
          <p:cNvSpPr>
            <a:spLocks noChangeArrowheads="1"/>
          </p:cNvSpPr>
          <p:nvPr/>
        </p:nvSpPr>
        <p:spPr bwMode="auto">
          <a:xfrm>
            <a:off x="8305800" y="5486400"/>
            <a:ext cx="152400" cy="1270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224295" name="AutoShape 39"/>
          <p:cNvSpPr>
            <a:spLocks noChangeArrowheads="1"/>
          </p:cNvSpPr>
          <p:nvPr/>
        </p:nvSpPr>
        <p:spPr bwMode="auto">
          <a:xfrm>
            <a:off x="8534400" y="5638800"/>
            <a:ext cx="228600" cy="381000"/>
          </a:xfrm>
          <a:prstGeom prst="triangle">
            <a:avLst>
              <a:gd name="adj" fmla="val 50000"/>
            </a:avLst>
          </a:prstGeom>
          <a:solidFill>
            <a:srgbClr val="FFCC00"/>
          </a:solidFill>
          <a:ln w="9525">
            <a:solidFill>
              <a:schemeClr val="tx1"/>
            </a:solidFill>
            <a:miter lim="800000"/>
            <a:headEnd/>
            <a:tailEnd/>
          </a:ln>
          <a:effectLst/>
        </p:spPr>
        <p:txBody>
          <a:bodyPr wrap="none" anchor="ctr"/>
          <a:lstStyle/>
          <a:p>
            <a:endParaRPr lang="en-US"/>
          </a:p>
        </p:txBody>
      </p:sp>
      <p:sp>
        <p:nvSpPr>
          <p:cNvPr id="224296" name="Oval 40"/>
          <p:cNvSpPr>
            <a:spLocks noChangeArrowheads="1"/>
          </p:cNvSpPr>
          <p:nvPr/>
        </p:nvSpPr>
        <p:spPr bwMode="auto">
          <a:xfrm>
            <a:off x="8610600" y="5486400"/>
            <a:ext cx="152400" cy="127000"/>
          </a:xfrm>
          <a:prstGeom prst="ellipse">
            <a:avLst/>
          </a:prstGeom>
          <a:solidFill>
            <a:srgbClr val="FFCC00"/>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022E-16 -1.11111E-6 L -0.38333 0.45556 " pathEditMode="relative" rAng="0" ptsTypes="AA">
                                      <p:cBhvr>
                                        <p:cTn id="6" dur="2000" fill="hold"/>
                                        <p:tgtEl>
                                          <p:spTgt spid="224259"/>
                                        </p:tgtEl>
                                        <p:attrNameLst>
                                          <p:attrName>ppt_x</p:attrName>
                                          <p:attrName>ppt_y</p:attrName>
                                        </p:attrNameLst>
                                      </p:cBhvr>
                                      <p:rCtr x="-19200" y="22800"/>
                                    </p:animMotion>
                                  </p:childTnLst>
                                </p:cTn>
                              </p:par>
                              <p:par>
                                <p:cTn id="7" presetID="0" presetClass="path" presetSubtype="0" accel="50000" decel="50000" fill="hold" grpId="0" nodeType="withEffect">
                                  <p:stCondLst>
                                    <p:cond delay="0"/>
                                  </p:stCondLst>
                                  <p:childTnLst>
                                    <p:animMotion origin="layout" path="M 1.11022E-16 -2.22222E-6 L -0.38333 0.45556 " pathEditMode="relative" rAng="0" ptsTypes="AA">
                                      <p:cBhvr>
                                        <p:cTn id="8" dur="2000" fill="hold"/>
                                        <p:tgtEl>
                                          <p:spTgt spid="224260"/>
                                        </p:tgtEl>
                                        <p:attrNameLst>
                                          <p:attrName>ppt_x</p:attrName>
                                          <p:attrName>ppt_y</p:attrName>
                                        </p:attrNameLst>
                                      </p:cBhvr>
                                      <p:rCtr x="-19200" y="22800"/>
                                    </p:animMotion>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4273"/>
                                        </p:tgtEl>
                                        <p:attrNameLst>
                                          <p:attrName>style.visibility</p:attrName>
                                        </p:attrNameLst>
                                      </p:cBhvr>
                                      <p:to>
                                        <p:strVal val="visible"/>
                                      </p:to>
                                    </p:set>
                                    <p:animEffect transition="in" filter="blinds(horizontal)">
                                      <p:cBhvr>
                                        <p:cTn id="13" dur="500"/>
                                        <p:tgtEl>
                                          <p:spTgt spid="22427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4274"/>
                                        </p:tgtEl>
                                        <p:attrNameLst>
                                          <p:attrName>style.visibility</p:attrName>
                                        </p:attrNameLst>
                                      </p:cBhvr>
                                      <p:to>
                                        <p:strVal val="visible"/>
                                      </p:to>
                                    </p:set>
                                    <p:animEffect transition="in" filter="blinds(horizontal)">
                                      <p:cBhvr>
                                        <p:cTn id="18" dur="500"/>
                                        <p:tgtEl>
                                          <p:spTgt spid="22427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24273"/>
                                        </p:tgtEl>
                                      </p:cBhvr>
                                    </p:animEffect>
                                    <p:set>
                                      <p:cBhvr>
                                        <p:cTn id="23" dur="1" fill="hold">
                                          <p:stCondLst>
                                            <p:cond delay="499"/>
                                          </p:stCondLst>
                                        </p:cTn>
                                        <p:tgtEl>
                                          <p:spTgt spid="224273"/>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224274"/>
                                        </p:tgtEl>
                                      </p:cBhvr>
                                    </p:animEffect>
                                    <p:set>
                                      <p:cBhvr>
                                        <p:cTn id="26" dur="1" fill="hold">
                                          <p:stCondLst>
                                            <p:cond delay="499"/>
                                          </p:stCondLst>
                                        </p:cTn>
                                        <p:tgtEl>
                                          <p:spTgt spid="224274"/>
                                        </p:tgtEl>
                                        <p:attrNameLst>
                                          <p:attrName>style.visibility</p:attrName>
                                        </p:attrNameLst>
                                      </p:cBhvr>
                                      <p:to>
                                        <p:strVal val="hidden"/>
                                      </p:to>
                                    </p:set>
                                  </p:childTnLst>
                                </p:cTn>
                              </p:par>
                              <p:par>
                                <p:cTn id="27" presetID="3" presetClass="entr" presetSubtype="10" fill="hold" grpId="0" nodeType="withEffect">
                                  <p:stCondLst>
                                    <p:cond delay="0"/>
                                  </p:stCondLst>
                                  <p:childTnLst>
                                    <p:set>
                                      <p:cBhvr>
                                        <p:cTn id="28" dur="1" fill="hold">
                                          <p:stCondLst>
                                            <p:cond delay="0"/>
                                          </p:stCondLst>
                                        </p:cTn>
                                        <p:tgtEl>
                                          <p:spTgt spid="224275"/>
                                        </p:tgtEl>
                                        <p:attrNameLst>
                                          <p:attrName>style.visibility</p:attrName>
                                        </p:attrNameLst>
                                      </p:cBhvr>
                                      <p:to>
                                        <p:strVal val="visible"/>
                                      </p:to>
                                    </p:set>
                                    <p:animEffect transition="in" filter="blinds(horizontal)">
                                      <p:cBhvr>
                                        <p:cTn id="29" dur="500"/>
                                        <p:tgtEl>
                                          <p:spTgt spid="22427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24276"/>
                                        </p:tgtEl>
                                        <p:attrNameLst>
                                          <p:attrName>style.visibility</p:attrName>
                                        </p:attrNameLst>
                                      </p:cBhvr>
                                      <p:to>
                                        <p:strVal val="visible"/>
                                      </p:to>
                                    </p:set>
                                    <p:animEffect transition="in" filter="blinds(horizontal)">
                                      <p:cBhvr>
                                        <p:cTn id="34" dur="500"/>
                                        <p:tgtEl>
                                          <p:spTgt spid="22427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4278"/>
                                        </p:tgtEl>
                                        <p:attrNameLst>
                                          <p:attrName>style.visibility</p:attrName>
                                        </p:attrNameLst>
                                      </p:cBhvr>
                                      <p:to>
                                        <p:strVal val="visible"/>
                                      </p:to>
                                    </p:set>
                                    <p:animEffect transition="in" filter="blinds(horizontal)">
                                      <p:cBhvr>
                                        <p:cTn id="39" dur="500"/>
                                        <p:tgtEl>
                                          <p:spTgt spid="22427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4277"/>
                                        </p:tgtEl>
                                        <p:attrNameLst>
                                          <p:attrName>style.visibility</p:attrName>
                                        </p:attrNameLst>
                                      </p:cBhvr>
                                      <p:to>
                                        <p:strVal val="visible"/>
                                      </p:to>
                                    </p:set>
                                    <p:animEffect transition="in" filter="blinds(horizontal)">
                                      <p:cBhvr>
                                        <p:cTn id="42" dur="500"/>
                                        <p:tgtEl>
                                          <p:spTgt spid="22427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4279"/>
                                        </p:tgtEl>
                                        <p:attrNameLst>
                                          <p:attrName>style.visibility</p:attrName>
                                        </p:attrNameLst>
                                      </p:cBhvr>
                                      <p:to>
                                        <p:strVal val="visible"/>
                                      </p:to>
                                    </p:set>
                                    <p:animEffect transition="in" filter="blinds(horizontal)">
                                      <p:cBhvr>
                                        <p:cTn id="47" dur="500"/>
                                        <p:tgtEl>
                                          <p:spTgt spid="22427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4281"/>
                                        </p:tgtEl>
                                        <p:attrNameLst>
                                          <p:attrName>style.visibility</p:attrName>
                                        </p:attrNameLst>
                                      </p:cBhvr>
                                      <p:to>
                                        <p:strVal val="visible"/>
                                      </p:to>
                                    </p:set>
                                    <p:animEffect transition="in" filter="blinds(horizontal)">
                                      <p:cBhvr>
                                        <p:cTn id="50" dur="500"/>
                                        <p:tgtEl>
                                          <p:spTgt spid="22428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24282"/>
                                        </p:tgtEl>
                                        <p:attrNameLst>
                                          <p:attrName>style.visibility</p:attrName>
                                        </p:attrNameLst>
                                      </p:cBhvr>
                                      <p:to>
                                        <p:strVal val="visible"/>
                                      </p:to>
                                    </p:set>
                                    <p:animEffect transition="in" filter="blinds(horizontal)">
                                      <p:cBhvr>
                                        <p:cTn id="53" dur="500"/>
                                        <p:tgtEl>
                                          <p:spTgt spid="22428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24280"/>
                                        </p:tgtEl>
                                        <p:attrNameLst>
                                          <p:attrName>style.visibility</p:attrName>
                                        </p:attrNameLst>
                                      </p:cBhvr>
                                      <p:to>
                                        <p:strVal val="visible"/>
                                      </p:to>
                                    </p:set>
                                    <p:animEffect transition="in" filter="blinds(horizontal)">
                                      <p:cBhvr>
                                        <p:cTn id="56" dur="500"/>
                                        <p:tgtEl>
                                          <p:spTgt spid="224280"/>
                                        </p:tgtEl>
                                      </p:cBhvr>
                                    </p:animEffect>
                                  </p:childTnLst>
                                </p:cTn>
                              </p:par>
                              <p:par>
                                <p:cTn id="57" presetID="3" presetClass="exit" presetSubtype="10" fill="hold" grpId="1" nodeType="withEffect">
                                  <p:stCondLst>
                                    <p:cond delay="0"/>
                                  </p:stCondLst>
                                  <p:childTnLst>
                                    <p:animEffect transition="out" filter="blinds(horizontal)">
                                      <p:cBhvr>
                                        <p:cTn id="58" dur="500"/>
                                        <p:tgtEl>
                                          <p:spTgt spid="224275"/>
                                        </p:tgtEl>
                                      </p:cBhvr>
                                    </p:animEffect>
                                    <p:set>
                                      <p:cBhvr>
                                        <p:cTn id="59" dur="1" fill="hold">
                                          <p:stCondLst>
                                            <p:cond delay="499"/>
                                          </p:stCondLst>
                                        </p:cTn>
                                        <p:tgtEl>
                                          <p:spTgt spid="224275"/>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224276"/>
                                        </p:tgtEl>
                                      </p:cBhvr>
                                    </p:animEffect>
                                    <p:set>
                                      <p:cBhvr>
                                        <p:cTn id="62" dur="1" fill="hold">
                                          <p:stCondLst>
                                            <p:cond delay="499"/>
                                          </p:stCondLst>
                                        </p:cTn>
                                        <p:tgtEl>
                                          <p:spTgt spid="224276"/>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224277"/>
                                        </p:tgtEl>
                                      </p:cBhvr>
                                    </p:animEffect>
                                    <p:set>
                                      <p:cBhvr>
                                        <p:cTn id="65" dur="1" fill="hold">
                                          <p:stCondLst>
                                            <p:cond delay="499"/>
                                          </p:stCondLst>
                                        </p:cTn>
                                        <p:tgtEl>
                                          <p:spTgt spid="224277"/>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24278"/>
                                        </p:tgtEl>
                                      </p:cBhvr>
                                    </p:animEffect>
                                    <p:set>
                                      <p:cBhvr>
                                        <p:cTn id="68" dur="1" fill="hold">
                                          <p:stCondLst>
                                            <p:cond delay="499"/>
                                          </p:stCondLst>
                                        </p:cTn>
                                        <p:tgtEl>
                                          <p:spTgt spid="224278"/>
                                        </p:tgtEl>
                                        <p:attrNameLst>
                                          <p:attrName>style.visibility</p:attrName>
                                        </p:attrNameLst>
                                      </p:cBhvr>
                                      <p:to>
                                        <p:strVal val="hidden"/>
                                      </p:to>
                                    </p:set>
                                  </p:childTnLst>
                                </p:cTn>
                              </p:par>
                              <p:par>
                                <p:cTn id="69" presetID="0" presetClass="path" presetSubtype="0" accel="50000" decel="50000" fill="hold" grpId="1" nodeType="withEffect">
                                  <p:stCondLst>
                                    <p:cond delay="0"/>
                                  </p:stCondLst>
                                  <p:childTnLst>
                                    <p:animMotion origin="layout" path="M -0.38333 0.45556 L 1.11022E-16 -1.11111E-6 " pathEditMode="relative" ptsTypes="AA">
                                      <p:cBhvr>
                                        <p:cTn id="70" dur="2000" fill="hold"/>
                                        <p:tgtEl>
                                          <p:spTgt spid="224259"/>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38333 0.45556 L 1.11022E-16 -2.22222E-6 " pathEditMode="relative" ptsTypes="AA">
                                      <p:cBhvr>
                                        <p:cTn id="72" dur="2000" fill="hold"/>
                                        <p:tgtEl>
                                          <p:spTgt spid="224260"/>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0" nodeType="clickEffect">
                                  <p:stCondLst>
                                    <p:cond delay="0"/>
                                  </p:stCondLst>
                                  <p:childTnLst>
                                    <p:animMotion origin="layout" path="M 1.11022E-16 -1.11111E-6 L -0.28333 0.45556 " pathEditMode="relative" rAng="0" ptsTypes="AA">
                                      <p:cBhvr>
                                        <p:cTn id="76" dur="2000" fill="hold"/>
                                        <p:tgtEl>
                                          <p:spTgt spid="224271"/>
                                        </p:tgtEl>
                                        <p:attrNameLst>
                                          <p:attrName>ppt_x</p:attrName>
                                          <p:attrName>ppt_y</p:attrName>
                                        </p:attrNameLst>
                                      </p:cBhvr>
                                      <p:rCtr x="-14200" y="22800"/>
                                    </p:animMotion>
                                  </p:childTnLst>
                                </p:cTn>
                              </p:par>
                              <p:par>
                                <p:cTn id="77" presetID="0" presetClass="path" presetSubtype="0" accel="50000" decel="50000" fill="hold" grpId="0" nodeType="withEffect">
                                  <p:stCondLst>
                                    <p:cond delay="0"/>
                                  </p:stCondLst>
                                  <p:childTnLst>
                                    <p:animMotion origin="layout" path="M 1.11022E-16 -2.22222E-6 L -0.28333 0.45556 " pathEditMode="relative" rAng="0" ptsTypes="AA">
                                      <p:cBhvr>
                                        <p:cTn id="78" dur="2000" fill="hold"/>
                                        <p:tgtEl>
                                          <p:spTgt spid="224272"/>
                                        </p:tgtEl>
                                        <p:attrNameLst>
                                          <p:attrName>ppt_x</p:attrName>
                                          <p:attrName>ppt_y</p:attrName>
                                        </p:attrNameLst>
                                      </p:cBhvr>
                                      <p:rCtr x="-14200" y="22800"/>
                                    </p:animMotion>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24285"/>
                                        </p:tgtEl>
                                        <p:attrNameLst>
                                          <p:attrName>style.visibility</p:attrName>
                                        </p:attrNameLst>
                                      </p:cBhvr>
                                      <p:to>
                                        <p:strVal val="visible"/>
                                      </p:to>
                                    </p:set>
                                    <p:animEffect transition="in" filter="blinds(horizontal)">
                                      <p:cBhvr>
                                        <p:cTn id="83" dur="500"/>
                                        <p:tgtEl>
                                          <p:spTgt spid="224285"/>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24286"/>
                                        </p:tgtEl>
                                        <p:attrNameLst>
                                          <p:attrName>style.visibility</p:attrName>
                                        </p:attrNameLst>
                                      </p:cBhvr>
                                      <p:to>
                                        <p:strVal val="visible"/>
                                      </p:to>
                                    </p:set>
                                    <p:animEffect transition="in" filter="blinds(horizontal)">
                                      <p:cBhvr>
                                        <p:cTn id="88" dur="500"/>
                                        <p:tgtEl>
                                          <p:spTgt spid="224286"/>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24287"/>
                                        </p:tgtEl>
                                        <p:attrNameLst>
                                          <p:attrName>style.visibility</p:attrName>
                                        </p:attrNameLst>
                                      </p:cBhvr>
                                      <p:to>
                                        <p:strVal val="visible"/>
                                      </p:to>
                                    </p:set>
                                    <p:animEffect transition="in" filter="blinds(horizontal)">
                                      <p:cBhvr>
                                        <p:cTn id="93" dur="500"/>
                                        <p:tgtEl>
                                          <p:spTgt spid="224287"/>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24288"/>
                                        </p:tgtEl>
                                        <p:attrNameLst>
                                          <p:attrName>style.visibility</p:attrName>
                                        </p:attrNameLst>
                                      </p:cBhvr>
                                      <p:to>
                                        <p:strVal val="visible"/>
                                      </p:to>
                                    </p:set>
                                    <p:animEffect transition="in" filter="blinds(horizontal)">
                                      <p:cBhvr>
                                        <p:cTn id="96" dur="500"/>
                                        <p:tgtEl>
                                          <p:spTgt spid="22428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224287"/>
                                        </p:tgtEl>
                                      </p:cBhvr>
                                    </p:animEffect>
                                    <p:set>
                                      <p:cBhvr>
                                        <p:cTn id="101" dur="1" fill="hold">
                                          <p:stCondLst>
                                            <p:cond delay="499"/>
                                          </p:stCondLst>
                                        </p:cTn>
                                        <p:tgtEl>
                                          <p:spTgt spid="224287"/>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24285"/>
                                        </p:tgtEl>
                                      </p:cBhvr>
                                    </p:animEffect>
                                    <p:set>
                                      <p:cBhvr>
                                        <p:cTn id="104" dur="1" fill="hold">
                                          <p:stCondLst>
                                            <p:cond delay="499"/>
                                          </p:stCondLst>
                                        </p:cTn>
                                        <p:tgtEl>
                                          <p:spTgt spid="224285"/>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224286"/>
                                        </p:tgtEl>
                                      </p:cBhvr>
                                    </p:animEffect>
                                    <p:set>
                                      <p:cBhvr>
                                        <p:cTn id="107" dur="1" fill="hold">
                                          <p:stCondLst>
                                            <p:cond delay="499"/>
                                          </p:stCondLst>
                                        </p:cTn>
                                        <p:tgtEl>
                                          <p:spTgt spid="224286"/>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224288"/>
                                        </p:tgtEl>
                                      </p:cBhvr>
                                    </p:animEffect>
                                    <p:set>
                                      <p:cBhvr>
                                        <p:cTn id="110" dur="1" fill="hold">
                                          <p:stCondLst>
                                            <p:cond delay="499"/>
                                          </p:stCondLst>
                                        </p:cTn>
                                        <p:tgtEl>
                                          <p:spTgt spid="224288"/>
                                        </p:tgtEl>
                                        <p:attrNameLst>
                                          <p:attrName>style.visibility</p:attrName>
                                        </p:attrNameLst>
                                      </p:cBhvr>
                                      <p:to>
                                        <p:strVal val="hidden"/>
                                      </p:to>
                                    </p:set>
                                  </p:childTnLst>
                                </p:cTn>
                              </p:par>
                              <p:par>
                                <p:cTn id="111" presetID="3" presetClass="entr" presetSubtype="10" fill="hold" grpId="0" nodeType="withEffect">
                                  <p:stCondLst>
                                    <p:cond delay="0"/>
                                  </p:stCondLst>
                                  <p:childTnLst>
                                    <p:set>
                                      <p:cBhvr>
                                        <p:cTn id="112" dur="1" fill="hold">
                                          <p:stCondLst>
                                            <p:cond delay="0"/>
                                          </p:stCondLst>
                                        </p:cTn>
                                        <p:tgtEl>
                                          <p:spTgt spid="224289"/>
                                        </p:tgtEl>
                                        <p:attrNameLst>
                                          <p:attrName>style.visibility</p:attrName>
                                        </p:attrNameLst>
                                      </p:cBhvr>
                                      <p:to>
                                        <p:strVal val="visible"/>
                                      </p:to>
                                    </p:set>
                                    <p:animEffect transition="in" filter="blinds(horizontal)">
                                      <p:cBhvr>
                                        <p:cTn id="113" dur="500"/>
                                        <p:tgtEl>
                                          <p:spTgt spid="22428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24290"/>
                                        </p:tgtEl>
                                        <p:attrNameLst>
                                          <p:attrName>style.visibility</p:attrName>
                                        </p:attrNameLst>
                                      </p:cBhvr>
                                      <p:to>
                                        <p:strVal val="visible"/>
                                      </p:to>
                                    </p:set>
                                    <p:animEffect transition="in" filter="blinds(horizontal)">
                                      <p:cBhvr>
                                        <p:cTn id="118" dur="500"/>
                                        <p:tgtEl>
                                          <p:spTgt spid="224290"/>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24292"/>
                                        </p:tgtEl>
                                        <p:attrNameLst>
                                          <p:attrName>style.visibility</p:attrName>
                                        </p:attrNameLst>
                                      </p:cBhvr>
                                      <p:to>
                                        <p:strVal val="visible"/>
                                      </p:to>
                                    </p:set>
                                    <p:animEffect transition="in" filter="blinds(horizontal)">
                                      <p:cBhvr>
                                        <p:cTn id="123" dur="500"/>
                                        <p:tgtEl>
                                          <p:spTgt spid="224292"/>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224291"/>
                                        </p:tgtEl>
                                        <p:attrNameLst>
                                          <p:attrName>style.visibility</p:attrName>
                                        </p:attrNameLst>
                                      </p:cBhvr>
                                      <p:to>
                                        <p:strVal val="visible"/>
                                      </p:to>
                                    </p:set>
                                    <p:animEffect transition="in" filter="blinds(horizontal)">
                                      <p:cBhvr>
                                        <p:cTn id="126" dur="500"/>
                                        <p:tgtEl>
                                          <p:spTgt spid="224291"/>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1" nodeType="clickEffect">
                                  <p:stCondLst>
                                    <p:cond delay="0"/>
                                  </p:stCondLst>
                                  <p:childTnLst>
                                    <p:set>
                                      <p:cBhvr>
                                        <p:cTn id="130" dur="1" fill="hold">
                                          <p:stCondLst>
                                            <p:cond delay="0"/>
                                          </p:stCondLst>
                                        </p:cTn>
                                        <p:tgtEl>
                                          <p:spTgt spid="224280"/>
                                        </p:tgtEl>
                                        <p:attrNameLst>
                                          <p:attrName>style.visibility</p:attrName>
                                        </p:attrNameLst>
                                      </p:cBhvr>
                                      <p:to>
                                        <p:strVal val="visible"/>
                                      </p:to>
                                    </p:set>
                                    <p:animEffect transition="in" filter="blinds(horizontal)">
                                      <p:cBhvr>
                                        <p:cTn id="131" dur="500"/>
                                        <p:tgtEl>
                                          <p:spTgt spid="224280"/>
                                        </p:tgtEl>
                                      </p:cBhvr>
                                    </p:animEffect>
                                  </p:childTnLst>
                                </p:cTn>
                              </p:par>
                              <p:par>
                                <p:cTn id="132" presetID="3" presetClass="entr" presetSubtype="10" fill="hold" grpId="1" nodeType="withEffect">
                                  <p:stCondLst>
                                    <p:cond delay="0"/>
                                  </p:stCondLst>
                                  <p:childTnLst>
                                    <p:set>
                                      <p:cBhvr>
                                        <p:cTn id="133" dur="1" fill="hold">
                                          <p:stCondLst>
                                            <p:cond delay="0"/>
                                          </p:stCondLst>
                                        </p:cTn>
                                        <p:tgtEl>
                                          <p:spTgt spid="224282"/>
                                        </p:tgtEl>
                                        <p:attrNameLst>
                                          <p:attrName>style.visibility</p:attrName>
                                        </p:attrNameLst>
                                      </p:cBhvr>
                                      <p:to>
                                        <p:strVal val="visible"/>
                                      </p:to>
                                    </p:set>
                                    <p:animEffect transition="in" filter="blinds(horizontal)">
                                      <p:cBhvr>
                                        <p:cTn id="134" dur="500"/>
                                        <p:tgtEl>
                                          <p:spTgt spid="22428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224293"/>
                                        </p:tgtEl>
                                        <p:attrNameLst>
                                          <p:attrName>style.visibility</p:attrName>
                                        </p:attrNameLst>
                                      </p:cBhvr>
                                      <p:to>
                                        <p:strVal val="visible"/>
                                      </p:to>
                                    </p:set>
                                    <p:animEffect transition="in" filter="blinds(horizontal)">
                                      <p:cBhvr>
                                        <p:cTn id="137" dur="500"/>
                                        <p:tgtEl>
                                          <p:spTgt spid="224293"/>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224294"/>
                                        </p:tgtEl>
                                        <p:attrNameLst>
                                          <p:attrName>style.visibility</p:attrName>
                                        </p:attrNameLst>
                                      </p:cBhvr>
                                      <p:to>
                                        <p:strVal val="visible"/>
                                      </p:to>
                                    </p:set>
                                    <p:animEffect transition="in" filter="blinds(horizontal)">
                                      <p:cBhvr>
                                        <p:cTn id="140" dur="500"/>
                                        <p:tgtEl>
                                          <p:spTgt spid="224294"/>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224295"/>
                                        </p:tgtEl>
                                        <p:attrNameLst>
                                          <p:attrName>style.visibility</p:attrName>
                                        </p:attrNameLst>
                                      </p:cBhvr>
                                      <p:to>
                                        <p:strVal val="visible"/>
                                      </p:to>
                                    </p:set>
                                    <p:animEffect transition="in" filter="blinds(horizontal)">
                                      <p:cBhvr>
                                        <p:cTn id="143" dur="500"/>
                                        <p:tgtEl>
                                          <p:spTgt spid="224295"/>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224296"/>
                                        </p:tgtEl>
                                        <p:attrNameLst>
                                          <p:attrName>style.visibility</p:attrName>
                                        </p:attrNameLst>
                                      </p:cBhvr>
                                      <p:to>
                                        <p:strVal val="visible"/>
                                      </p:to>
                                    </p:set>
                                    <p:animEffect transition="in" filter="blinds(horizontal)">
                                      <p:cBhvr>
                                        <p:cTn id="146" dur="500"/>
                                        <p:tgtEl>
                                          <p:spTgt spid="224296"/>
                                        </p:tgtEl>
                                      </p:cBhvr>
                                    </p:animEffect>
                                  </p:childTnLst>
                                </p:cTn>
                              </p:par>
                              <p:par>
                                <p:cTn id="147" presetID="3" presetClass="exit" presetSubtype="10" fill="hold" grpId="1" nodeType="withEffect">
                                  <p:stCondLst>
                                    <p:cond delay="0"/>
                                  </p:stCondLst>
                                  <p:childTnLst>
                                    <p:animEffect transition="out" filter="blinds(horizontal)">
                                      <p:cBhvr>
                                        <p:cTn id="148" dur="500"/>
                                        <p:tgtEl>
                                          <p:spTgt spid="224291"/>
                                        </p:tgtEl>
                                      </p:cBhvr>
                                    </p:animEffect>
                                    <p:set>
                                      <p:cBhvr>
                                        <p:cTn id="149" dur="1" fill="hold">
                                          <p:stCondLst>
                                            <p:cond delay="499"/>
                                          </p:stCondLst>
                                        </p:cTn>
                                        <p:tgtEl>
                                          <p:spTgt spid="224291"/>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transition="out" filter="blinds(horizontal)">
                                      <p:cBhvr>
                                        <p:cTn id="151" dur="500"/>
                                        <p:tgtEl>
                                          <p:spTgt spid="224289"/>
                                        </p:tgtEl>
                                      </p:cBhvr>
                                    </p:animEffect>
                                    <p:set>
                                      <p:cBhvr>
                                        <p:cTn id="152" dur="1" fill="hold">
                                          <p:stCondLst>
                                            <p:cond delay="499"/>
                                          </p:stCondLst>
                                        </p:cTn>
                                        <p:tgtEl>
                                          <p:spTgt spid="224289"/>
                                        </p:tgtEl>
                                        <p:attrNameLst>
                                          <p:attrName>style.visibility</p:attrName>
                                        </p:attrNameLst>
                                      </p:cBhvr>
                                      <p:to>
                                        <p:strVal val="hidden"/>
                                      </p:to>
                                    </p:set>
                                  </p:childTnLst>
                                </p:cTn>
                              </p:par>
                              <p:par>
                                <p:cTn id="153" presetID="3" presetClass="exit" presetSubtype="10" fill="hold" grpId="1" nodeType="withEffect">
                                  <p:stCondLst>
                                    <p:cond delay="0"/>
                                  </p:stCondLst>
                                  <p:childTnLst>
                                    <p:animEffect transition="out" filter="blinds(horizontal)">
                                      <p:cBhvr>
                                        <p:cTn id="154" dur="500"/>
                                        <p:tgtEl>
                                          <p:spTgt spid="224292"/>
                                        </p:tgtEl>
                                      </p:cBhvr>
                                    </p:animEffect>
                                    <p:set>
                                      <p:cBhvr>
                                        <p:cTn id="155" dur="1" fill="hold">
                                          <p:stCondLst>
                                            <p:cond delay="499"/>
                                          </p:stCondLst>
                                        </p:cTn>
                                        <p:tgtEl>
                                          <p:spTgt spid="224292"/>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224290"/>
                                        </p:tgtEl>
                                      </p:cBhvr>
                                    </p:animEffect>
                                    <p:set>
                                      <p:cBhvr>
                                        <p:cTn id="158" dur="1" fill="hold">
                                          <p:stCondLst>
                                            <p:cond delay="499"/>
                                          </p:stCondLst>
                                        </p:cTn>
                                        <p:tgtEl>
                                          <p:spTgt spid="224290"/>
                                        </p:tgtEl>
                                        <p:attrNameLst>
                                          <p:attrName>style.visibility</p:attrName>
                                        </p:attrNameLst>
                                      </p:cBhvr>
                                      <p:to>
                                        <p:strVal val="hidden"/>
                                      </p:to>
                                    </p:set>
                                  </p:childTnLst>
                                </p:cTn>
                              </p:par>
                              <p:par>
                                <p:cTn id="159" presetID="0" presetClass="path" presetSubtype="0" accel="50000" decel="50000" fill="hold" grpId="1" nodeType="withEffect">
                                  <p:stCondLst>
                                    <p:cond delay="0"/>
                                  </p:stCondLst>
                                  <p:childTnLst>
                                    <p:animMotion origin="layout" path="M -0.28333 0.45556 L 1.11022E-16 -1.11111E-6 " pathEditMode="relative" ptsTypes="AA">
                                      <p:cBhvr>
                                        <p:cTn id="160" dur="2000" fill="hold"/>
                                        <p:tgtEl>
                                          <p:spTgt spid="224271"/>
                                        </p:tgtEl>
                                        <p:attrNameLst>
                                          <p:attrName>ppt_x</p:attrName>
                                          <p:attrName>ppt_y</p:attrName>
                                        </p:attrNameLst>
                                      </p:cBhvr>
                                    </p:animMotion>
                                  </p:childTnLst>
                                </p:cTn>
                              </p:par>
                              <p:par>
                                <p:cTn id="161" presetID="0" presetClass="path" presetSubtype="0" accel="50000" decel="50000" fill="hold" grpId="1" nodeType="withEffect">
                                  <p:stCondLst>
                                    <p:cond delay="0"/>
                                  </p:stCondLst>
                                  <p:childTnLst>
                                    <p:animMotion origin="layout" path="M -0.28333 0.45556 L 1.11022E-16 -2.22222E-6 " pathEditMode="relative" ptsTypes="AA">
                                      <p:cBhvr>
                                        <p:cTn id="162" dur="2000" fill="hold"/>
                                        <p:tgtEl>
                                          <p:spTgt spid="2242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nimBg="1"/>
      <p:bldP spid="224259" grpId="1" animBg="1"/>
      <p:bldP spid="224260" grpId="0" animBg="1"/>
      <p:bldP spid="224260" grpId="1" animBg="1"/>
      <p:bldP spid="224271" grpId="0" animBg="1"/>
      <p:bldP spid="224271" grpId="1" animBg="1"/>
      <p:bldP spid="224272" grpId="0" animBg="1"/>
      <p:bldP spid="224272" grpId="1" animBg="1"/>
      <p:bldP spid="224273" grpId="0" animBg="1"/>
      <p:bldP spid="224273" grpId="1" animBg="1"/>
      <p:bldP spid="224274" grpId="0"/>
      <p:bldP spid="224274" grpId="1"/>
      <p:bldP spid="224275" grpId="0" animBg="1"/>
      <p:bldP spid="224275" grpId="1" animBg="1"/>
      <p:bldP spid="224276" grpId="0"/>
      <p:bldP spid="224276" grpId="1"/>
      <p:bldP spid="224277" grpId="0" animBg="1"/>
      <p:bldP spid="224277" grpId="1" animBg="1"/>
      <p:bldP spid="224278" grpId="0"/>
      <p:bldP spid="224278" grpId="1"/>
      <p:bldP spid="224279" grpId="0" animBg="1"/>
      <p:bldP spid="224280" grpId="0" animBg="1"/>
      <p:bldP spid="224280" grpId="1" animBg="1"/>
      <p:bldP spid="224281" grpId="0" animBg="1"/>
      <p:bldP spid="224282" grpId="0" animBg="1"/>
      <p:bldP spid="224282" grpId="1" animBg="1"/>
      <p:bldP spid="224285" grpId="0" animBg="1"/>
      <p:bldP spid="224285" grpId="1" animBg="1"/>
      <p:bldP spid="224286" grpId="0"/>
      <p:bldP spid="224286" grpId="1"/>
      <p:bldP spid="224287" grpId="0" animBg="1"/>
      <p:bldP spid="224287" grpId="1" animBg="1"/>
      <p:bldP spid="224288" grpId="0"/>
      <p:bldP spid="224288" grpId="1"/>
      <p:bldP spid="224289" grpId="0" animBg="1"/>
      <p:bldP spid="224289" grpId="1" animBg="1"/>
      <p:bldP spid="224290" grpId="0"/>
      <p:bldP spid="224290" grpId="1"/>
      <p:bldP spid="224291" grpId="0" animBg="1"/>
      <p:bldP spid="224291" grpId="1" animBg="1"/>
      <p:bldP spid="224292" grpId="0"/>
      <p:bldP spid="224292" grpId="1"/>
      <p:bldP spid="224293" grpId="0" animBg="1"/>
      <p:bldP spid="224294" grpId="0" animBg="1"/>
      <p:bldP spid="224295" grpId="0" animBg="1"/>
      <p:bldP spid="2242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Oval 2"/>
          <p:cNvSpPr>
            <a:spLocks noChangeArrowheads="1"/>
          </p:cNvSpPr>
          <p:nvPr/>
        </p:nvSpPr>
        <p:spPr bwMode="auto">
          <a:xfrm>
            <a:off x="609600" y="4191000"/>
            <a:ext cx="6324600" cy="2133600"/>
          </a:xfrm>
          <a:prstGeom prst="ellipse">
            <a:avLst/>
          </a:prstGeom>
          <a:solidFill>
            <a:srgbClr val="FFFFCC"/>
          </a:solidFill>
          <a:ln w="9525">
            <a:solidFill>
              <a:schemeClr val="tx1"/>
            </a:solidFill>
            <a:round/>
            <a:headEnd/>
            <a:tailEnd/>
          </a:ln>
          <a:effectLst/>
        </p:spPr>
        <p:txBody>
          <a:bodyPr wrap="none" anchor="ctr"/>
          <a:lstStyle/>
          <a:p>
            <a:endParaRPr lang="en-US"/>
          </a:p>
        </p:txBody>
      </p:sp>
      <p:sp>
        <p:nvSpPr>
          <p:cNvPr id="225283" name="AutoShape 3"/>
          <p:cNvSpPr>
            <a:spLocks noChangeArrowheads="1"/>
          </p:cNvSpPr>
          <p:nvPr/>
        </p:nvSpPr>
        <p:spPr bwMode="auto">
          <a:xfrm rot="-2452333">
            <a:off x="6859588" y="2722563"/>
            <a:ext cx="533400" cy="990600"/>
          </a:xfrm>
          <a:prstGeom prst="downArrow">
            <a:avLst>
              <a:gd name="adj1" fmla="val 50000"/>
              <a:gd name="adj2" fmla="val 46429"/>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225284" name="Rectangle 4"/>
          <p:cNvSpPr>
            <a:spLocks noGrp="1" noChangeArrowheads="1"/>
          </p:cNvSpPr>
          <p:nvPr>
            <p:ph type="title"/>
          </p:nvPr>
        </p:nvSpPr>
        <p:spPr>
          <a:xfrm>
            <a:off x="228600" y="609600"/>
            <a:ext cx="8610600" cy="1143000"/>
          </a:xfrm>
        </p:spPr>
        <p:txBody>
          <a:bodyPr/>
          <a:lstStyle/>
          <a:p>
            <a:r>
              <a:rPr lang="en-US"/>
              <a:t>Mate Acceptance Chance (</a:t>
            </a:r>
            <a:r>
              <a:rPr lang="en-US" i="1"/>
              <a:t>MAC</a:t>
            </a:r>
            <a:r>
              <a:rPr lang="en-US"/>
              <a:t>)</a:t>
            </a:r>
          </a:p>
        </p:txBody>
      </p:sp>
      <p:sp>
        <p:nvSpPr>
          <p:cNvPr id="225285" name="AutoShape 5"/>
          <p:cNvSpPr>
            <a:spLocks noChangeArrowheads="1"/>
          </p:cNvSpPr>
          <p:nvPr/>
        </p:nvSpPr>
        <p:spPr bwMode="auto">
          <a:xfrm>
            <a:off x="2438400" y="2514600"/>
            <a:ext cx="457200" cy="914400"/>
          </a:xfrm>
          <a:prstGeom prst="triangle">
            <a:avLst>
              <a:gd name="adj" fmla="val 50000"/>
            </a:avLst>
          </a:prstGeom>
          <a:solidFill>
            <a:srgbClr val="FFCC00"/>
          </a:solidFill>
          <a:ln w="9525">
            <a:solidFill>
              <a:schemeClr val="tx1"/>
            </a:solidFill>
            <a:miter lim="800000"/>
            <a:headEnd/>
            <a:tailEnd/>
          </a:ln>
          <a:effectLst/>
        </p:spPr>
        <p:txBody>
          <a:bodyPr wrap="none" anchor="ctr"/>
          <a:lstStyle/>
          <a:p>
            <a:endParaRPr lang="en-US"/>
          </a:p>
        </p:txBody>
      </p:sp>
      <p:sp>
        <p:nvSpPr>
          <p:cNvPr id="225286" name="Oval 6"/>
          <p:cNvSpPr>
            <a:spLocks noChangeArrowheads="1"/>
          </p:cNvSpPr>
          <p:nvPr/>
        </p:nvSpPr>
        <p:spPr bwMode="auto">
          <a:xfrm>
            <a:off x="2514600" y="2209800"/>
            <a:ext cx="304800" cy="304800"/>
          </a:xfrm>
          <a:prstGeom prst="ellipse">
            <a:avLst/>
          </a:prstGeom>
          <a:solidFill>
            <a:srgbClr val="FFCC00"/>
          </a:solidFill>
          <a:ln w="9525">
            <a:solidFill>
              <a:schemeClr val="tx1"/>
            </a:solidFill>
            <a:round/>
            <a:headEnd/>
            <a:tailEnd/>
          </a:ln>
          <a:effectLst/>
        </p:spPr>
        <p:txBody>
          <a:bodyPr wrap="none" anchor="ctr"/>
          <a:lstStyle/>
          <a:p>
            <a:pPr algn="ctr" eaLnBrk="1" hangingPunct="1"/>
            <a:r>
              <a:rPr lang="en-US" sz="1800"/>
              <a:t>j</a:t>
            </a:r>
          </a:p>
        </p:txBody>
      </p:sp>
      <p:sp>
        <p:nvSpPr>
          <p:cNvPr id="225287" name="AutoShape 7"/>
          <p:cNvSpPr>
            <a:spLocks noChangeArrowheads="1"/>
          </p:cNvSpPr>
          <p:nvPr/>
        </p:nvSpPr>
        <p:spPr bwMode="auto">
          <a:xfrm>
            <a:off x="3657600" y="1828800"/>
            <a:ext cx="3124200" cy="1066800"/>
          </a:xfrm>
          <a:prstGeom prst="wedgeRoundRectCallout">
            <a:avLst>
              <a:gd name="adj1" fmla="val -75204"/>
              <a:gd name="adj2" fmla="val -2977"/>
              <a:gd name="adj3" fmla="val 16667"/>
            </a:avLst>
          </a:prstGeom>
          <a:solidFill>
            <a:schemeClr val="accent1"/>
          </a:solidFill>
          <a:ln w="9525">
            <a:solidFill>
              <a:schemeClr val="tx1"/>
            </a:solidFill>
            <a:miter lim="800000"/>
            <a:headEnd/>
            <a:tailEnd/>
          </a:ln>
          <a:effectLst/>
        </p:spPr>
        <p:txBody>
          <a:bodyPr/>
          <a:lstStyle/>
          <a:p>
            <a:pPr algn="ctr" eaLnBrk="1" hangingPunct="1"/>
            <a:endParaRPr lang="en-US" sz="1800"/>
          </a:p>
          <a:p>
            <a:pPr eaLnBrk="1" hangingPunct="1"/>
            <a:r>
              <a:rPr lang="en-US" sz="1800"/>
              <a:t>How much do I like          ?</a:t>
            </a:r>
          </a:p>
        </p:txBody>
      </p:sp>
      <p:sp>
        <p:nvSpPr>
          <p:cNvPr id="225288" name="AutoShape 8"/>
          <p:cNvSpPr>
            <a:spLocks noChangeArrowheads="1"/>
          </p:cNvSpPr>
          <p:nvPr/>
        </p:nvSpPr>
        <p:spPr bwMode="auto">
          <a:xfrm>
            <a:off x="5943600" y="2133600"/>
            <a:ext cx="457200" cy="609600"/>
          </a:xfrm>
          <a:prstGeom prst="triangle">
            <a:avLst>
              <a:gd name="adj" fmla="val 50000"/>
            </a:avLst>
          </a:prstGeom>
          <a:solidFill>
            <a:srgbClr val="99CC00"/>
          </a:solidFill>
          <a:ln w="9525">
            <a:solidFill>
              <a:schemeClr val="tx1"/>
            </a:solidFill>
            <a:miter lim="800000"/>
            <a:headEnd/>
            <a:tailEnd/>
          </a:ln>
          <a:effectLst/>
        </p:spPr>
        <p:txBody>
          <a:bodyPr wrap="none" anchor="ctr"/>
          <a:lstStyle/>
          <a:p>
            <a:endParaRPr lang="en-US"/>
          </a:p>
        </p:txBody>
      </p:sp>
      <p:sp>
        <p:nvSpPr>
          <p:cNvPr id="225289" name="Oval 9"/>
          <p:cNvSpPr>
            <a:spLocks noChangeArrowheads="1"/>
          </p:cNvSpPr>
          <p:nvPr/>
        </p:nvSpPr>
        <p:spPr bwMode="auto">
          <a:xfrm>
            <a:off x="6019800" y="1828800"/>
            <a:ext cx="304800" cy="279400"/>
          </a:xfrm>
          <a:prstGeom prst="ellipse">
            <a:avLst/>
          </a:prstGeom>
          <a:solidFill>
            <a:srgbClr val="99CC00"/>
          </a:solidFill>
          <a:ln w="9525">
            <a:solidFill>
              <a:schemeClr val="tx1"/>
            </a:solidFill>
            <a:round/>
            <a:headEnd/>
            <a:tailEnd/>
          </a:ln>
          <a:effectLst/>
        </p:spPr>
        <p:txBody>
          <a:bodyPr wrap="none" anchor="ctr"/>
          <a:lstStyle/>
          <a:p>
            <a:pPr algn="ctr" eaLnBrk="1" hangingPunct="1"/>
            <a:r>
              <a:rPr lang="en-US" sz="1800"/>
              <a:t>k</a:t>
            </a:r>
          </a:p>
        </p:txBody>
      </p:sp>
      <p:pic>
        <p:nvPicPr>
          <p:cNvPr id="225290" name="Picture 10" descr="MCj04242220000[1]"/>
          <p:cNvPicPr>
            <a:picLocks noChangeAspect="1" noChangeArrowheads="1"/>
          </p:cNvPicPr>
          <p:nvPr/>
        </p:nvPicPr>
        <p:blipFill>
          <a:blip r:embed="rId3" cstate="print"/>
          <a:srcRect/>
          <a:stretch>
            <a:fillRect/>
          </a:stretch>
        </p:blipFill>
        <p:spPr bwMode="auto">
          <a:xfrm rot="17217184">
            <a:off x="6736556" y="2717007"/>
            <a:ext cx="900113" cy="914400"/>
          </a:xfrm>
          <a:prstGeom prst="rect">
            <a:avLst/>
          </a:prstGeom>
          <a:noFill/>
        </p:spPr>
      </p:pic>
      <p:sp>
        <p:nvSpPr>
          <p:cNvPr id="225291" name="Text Box 11"/>
          <p:cNvSpPr txBox="1">
            <a:spLocks noChangeArrowheads="1"/>
          </p:cNvSpPr>
          <p:nvPr/>
        </p:nvSpPr>
        <p:spPr bwMode="auto">
          <a:xfrm>
            <a:off x="6781800" y="3733800"/>
            <a:ext cx="2057400" cy="396875"/>
          </a:xfrm>
          <a:prstGeom prst="rect">
            <a:avLst/>
          </a:prstGeom>
          <a:noFill/>
          <a:ln w="9525">
            <a:noFill/>
            <a:miter lim="800000"/>
            <a:headEnd/>
            <a:tailEnd/>
          </a:ln>
          <a:effectLst/>
        </p:spPr>
        <p:txBody>
          <a:bodyPr>
            <a:spAutoFit/>
          </a:bodyPr>
          <a:lstStyle/>
          <a:p>
            <a:pPr eaLnBrk="1" hangingPunct="1"/>
            <a:r>
              <a:rPr lang="en-US" sz="2000" i="1"/>
              <a:t>b</a:t>
            </a:r>
            <a:r>
              <a:rPr lang="en-US" sz="2000" i="1" baseline="-25000"/>
              <a:t>1</a:t>
            </a:r>
            <a:r>
              <a:rPr lang="en-US" sz="2000" i="1"/>
              <a:t> b</a:t>
            </a:r>
            <a:r>
              <a:rPr lang="en-US" sz="2000" i="1" baseline="-25000"/>
              <a:t>2 </a:t>
            </a:r>
            <a:r>
              <a:rPr lang="en-US" sz="2000" i="1"/>
              <a:t>b</a:t>
            </a:r>
            <a:r>
              <a:rPr lang="en-US" sz="2000" i="1" baseline="-25000"/>
              <a:t>3</a:t>
            </a:r>
            <a:r>
              <a:rPr lang="en-US" sz="2000" i="1"/>
              <a:t>  …   b</a:t>
            </a:r>
            <a:r>
              <a:rPr lang="en-US" sz="2000" i="1" baseline="-25000"/>
              <a:t>L</a:t>
            </a:r>
          </a:p>
        </p:txBody>
      </p:sp>
      <p:graphicFrame>
        <p:nvGraphicFramePr>
          <p:cNvPr id="225292" name="Object 12"/>
          <p:cNvGraphicFramePr>
            <a:graphicFrameLocks noGrp="1" noChangeAspect="1"/>
          </p:cNvGraphicFramePr>
          <p:nvPr>
            <p:ph idx="1"/>
          </p:nvPr>
        </p:nvGraphicFramePr>
        <p:xfrm>
          <a:off x="685800" y="4471988"/>
          <a:ext cx="5410200" cy="1339850"/>
        </p:xfrm>
        <a:graphic>
          <a:graphicData uri="http://schemas.openxmlformats.org/presentationml/2006/ole">
            <mc:AlternateContent xmlns:mc="http://schemas.openxmlformats.org/markup-compatibility/2006">
              <mc:Choice xmlns:v="urn:schemas-microsoft-com:vml" Requires="v">
                <p:oleObj spid="_x0000_s225293" name="Equation" r:id="rId4" imgW="2234880" imgH="609480" progId="Equation.DSMT4">
                  <p:embed/>
                </p:oleObj>
              </mc:Choice>
              <mc:Fallback>
                <p:oleObj name="Equation" r:id="rId4" imgW="2234880" imgH="60948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471988"/>
                        <a:ext cx="5410200" cy="133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3" name="AutoShape 13"/>
          <p:cNvSpPr>
            <a:spLocks noChangeArrowheads="1"/>
          </p:cNvSpPr>
          <p:nvPr/>
        </p:nvSpPr>
        <p:spPr bwMode="auto">
          <a:xfrm rot="5400000">
            <a:off x="7200900" y="3848100"/>
            <a:ext cx="1295400" cy="2133600"/>
          </a:xfrm>
          <a:custGeom>
            <a:avLst/>
            <a:gdLst>
              <a:gd name="G0" fmla="+- 1510982 0 0"/>
              <a:gd name="G1" fmla="+- -8422366 0 0"/>
              <a:gd name="G2" fmla="+- 1510982 0 -8422366"/>
              <a:gd name="G3" fmla="+- 10800 0 0"/>
              <a:gd name="G4" fmla="+- 0 0 1510982"/>
              <a:gd name="T0" fmla="*/ 360 256 1"/>
              <a:gd name="T1" fmla="*/ 0 256 1"/>
              <a:gd name="G5" fmla="+- G2 T0 T1"/>
              <a:gd name="G6" fmla="?: G2 G2 G5"/>
              <a:gd name="G7" fmla="+- 0 0 G6"/>
              <a:gd name="G8" fmla="+- 7795 0 0"/>
              <a:gd name="G9" fmla="+- 0 0 -8422366"/>
              <a:gd name="G10" fmla="+- 7795 0 2700"/>
              <a:gd name="G11" fmla="cos G10 1510982"/>
              <a:gd name="G12" fmla="sin G10 1510982"/>
              <a:gd name="G13" fmla="cos 13500 1510982"/>
              <a:gd name="G14" fmla="sin 13500 1510982"/>
              <a:gd name="G15" fmla="+- G11 10800 0"/>
              <a:gd name="G16" fmla="+- G12 10800 0"/>
              <a:gd name="G17" fmla="+- G13 10800 0"/>
              <a:gd name="G18" fmla="+- G14 10800 0"/>
              <a:gd name="G19" fmla="*/ 7795 1 2"/>
              <a:gd name="G20" fmla="+- G19 5400 0"/>
              <a:gd name="G21" fmla="cos G20 1510982"/>
              <a:gd name="G22" fmla="sin G20 1510982"/>
              <a:gd name="G23" fmla="+- G21 10800 0"/>
              <a:gd name="G24" fmla="+- G12 G23 G22"/>
              <a:gd name="G25" fmla="+- G22 G23 G11"/>
              <a:gd name="G26" fmla="cos 10800 1510982"/>
              <a:gd name="G27" fmla="sin 10800 1510982"/>
              <a:gd name="G28" fmla="cos 7795 1510982"/>
              <a:gd name="G29" fmla="sin 7795 1510982"/>
              <a:gd name="G30" fmla="+- G26 10800 0"/>
              <a:gd name="G31" fmla="+- G27 10800 0"/>
              <a:gd name="G32" fmla="+- G28 10800 0"/>
              <a:gd name="G33" fmla="+- G29 10800 0"/>
              <a:gd name="G34" fmla="+- G19 5400 0"/>
              <a:gd name="G35" fmla="cos G34 -8422366"/>
              <a:gd name="G36" fmla="sin G34 -8422366"/>
              <a:gd name="G37" fmla="+/ -8422366 1510982 2"/>
              <a:gd name="T2" fmla="*/ 180 256 1"/>
              <a:gd name="T3" fmla="*/ 0 256 1"/>
              <a:gd name="G38" fmla="+- G37 T2 T3"/>
              <a:gd name="G39" fmla="?: G2 G37 G38"/>
              <a:gd name="G40" fmla="cos 10800 G39"/>
              <a:gd name="G41" fmla="sin 10800 G39"/>
              <a:gd name="G42" fmla="cos 7795 G39"/>
              <a:gd name="G43" fmla="sin 7795 G39"/>
              <a:gd name="G44" fmla="+- G40 10800 0"/>
              <a:gd name="G45" fmla="+- G41 10800 0"/>
              <a:gd name="G46" fmla="+- G42 10800 0"/>
              <a:gd name="G47" fmla="+- G43 10800 0"/>
              <a:gd name="G48" fmla="+- G35 10800 0"/>
              <a:gd name="G49" fmla="+- G36 10800 0"/>
              <a:gd name="T4" fmla="*/ 17340 w 21600"/>
              <a:gd name="T5" fmla="*/ 2205 h 21600"/>
              <a:gd name="T6" fmla="*/ 5009 w 21600"/>
              <a:gd name="T7" fmla="*/ 3524 h 21600"/>
              <a:gd name="T8" fmla="*/ 15520 w 21600"/>
              <a:gd name="T9" fmla="*/ 4596 h 21600"/>
              <a:gd name="T10" fmla="*/ 23221 w 21600"/>
              <a:gd name="T11" fmla="*/ 16086 h 21600"/>
              <a:gd name="T12" fmla="*/ 17709 w 21600"/>
              <a:gd name="T13" fmla="*/ 18308 h 21600"/>
              <a:gd name="T14" fmla="*/ 15488 w 21600"/>
              <a:gd name="T15" fmla="*/ 1279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72" y="13852"/>
                </a:moveTo>
                <a:cubicBezTo>
                  <a:pt x="18383" y="12887"/>
                  <a:pt x="18595" y="11849"/>
                  <a:pt x="18595" y="10800"/>
                </a:cubicBezTo>
                <a:cubicBezTo>
                  <a:pt x="18595" y="6494"/>
                  <a:pt x="15105" y="3005"/>
                  <a:pt x="10800" y="3005"/>
                </a:cubicBezTo>
                <a:cubicBezTo>
                  <a:pt x="9036" y="3004"/>
                  <a:pt x="7325" y="3602"/>
                  <a:pt x="5945" y="4700"/>
                </a:cubicBezTo>
                <a:lnTo>
                  <a:pt x="4074" y="2349"/>
                </a:lnTo>
                <a:cubicBezTo>
                  <a:pt x="5986" y="828"/>
                  <a:pt x="8356" y="-1"/>
                  <a:pt x="10800" y="0"/>
                </a:cubicBezTo>
                <a:cubicBezTo>
                  <a:pt x="16764" y="0"/>
                  <a:pt x="21600" y="4835"/>
                  <a:pt x="21600" y="10800"/>
                </a:cubicBezTo>
                <a:cubicBezTo>
                  <a:pt x="21600" y="12253"/>
                  <a:pt x="21306" y="13692"/>
                  <a:pt x="20737" y="15029"/>
                </a:cubicBezTo>
                <a:lnTo>
                  <a:pt x="23221" y="16086"/>
                </a:lnTo>
                <a:lnTo>
                  <a:pt x="17709" y="18308"/>
                </a:lnTo>
                <a:lnTo>
                  <a:pt x="15488" y="12795"/>
                </a:lnTo>
                <a:lnTo>
                  <a:pt x="17972" y="13852"/>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25294" name="AutoShape 14"/>
          <p:cNvSpPr>
            <a:spLocks noChangeArrowheads="1"/>
          </p:cNvSpPr>
          <p:nvPr/>
        </p:nvSpPr>
        <p:spPr bwMode="auto">
          <a:xfrm>
            <a:off x="152400" y="1600200"/>
            <a:ext cx="2286000" cy="685800"/>
          </a:xfrm>
          <a:prstGeom prst="cloudCallout">
            <a:avLst>
              <a:gd name="adj1" fmla="val 53611"/>
              <a:gd name="adj2" fmla="val 40972"/>
            </a:avLst>
          </a:prstGeom>
          <a:solidFill>
            <a:srgbClr val="FFFFCC"/>
          </a:solidFill>
          <a:ln w="9525">
            <a:solidFill>
              <a:schemeClr val="tx1"/>
            </a:solidFill>
            <a:round/>
            <a:headEnd/>
            <a:tailEnd/>
          </a:ln>
          <a:effectLst/>
        </p:spPr>
        <p:txBody>
          <a:bodyPr/>
          <a:lstStyle/>
          <a:p>
            <a:pPr algn="ctr" eaLnBrk="1" hangingPunct="1"/>
            <a:r>
              <a:rPr lang="en-US" sz="1800"/>
              <a:t>d</a:t>
            </a:r>
            <a:r>
              <a:rPr lang="en-US" sz="1800" baseline="-25000"/>
              <a:t>1</a:t>
            </a:r>
            <a:r>
              <a:rPr lang="en-US" sz="1800"/>
              <a:t> d</a:t>
            </a:r>
            <a:r>
              <a:rPr lang="en-US" sz="1800" baseline="-25000"/>
              <a:t>2 </a:t>
            </a:r>
            <a:r>
              <a:rPr lang="en-US" sz="1800"/>
              <a:t>d</a:t>
            </a:r>
            <a:r>
              <a:rPr lang="en-US" sz="1800" baseline="-25000"/>
              <a:t>3</a:t>
            </a:r>
            <a:r>
              <a:rPr lang="en-US" sz="1800"/>
              <a:t> … d</a:t>
            </a:r>
            <a:r>
              <a:rPr lang="en-US" sz="1800" baseline="-25000"/>
              <a:t>L</a:t>
            </a:r>
          </a:p>
        </p:txBody>
      </p:sp>
      <p:sp>
        <p:nvSpPr>
          <p:cNvPr id="225295" name="AutoShape 15"/>
          <p:cNvSpPr>
            <a:spLocks noChangeArrowheads="1"/>
          </p:cNvSpPr>
          <p:nvPr/>
        </p:nvSpPr>
        <p:spPr bwMode="auto">
          <a:xfrm rot="5710898" flipV="1">
            <a:off x="59532" y="2361406"/>
            <a:ext cx="3043238" cy="1374775"/>
          </a:xfrm>
          <a:custGeom>
            <a:avLst/>
            <a:gdLst>
              <a:gd name="G0" fmla="+- -956513 0 0"/>
              <a:gd name="G1" fmla="+- -7596604 0 0"/>
              <a:gd name="G2" fmla="+- -956513 0 -7596604"/>
              <a:gd name="G3" fmla="+- 10800 0 0"/>
              <a:gd name="G4" fmla="+- 0 0 -956513"/>
              <a:gd name="T0" fmla="*/ 360 256 1"/>
              <a:gd name="T1" fmla="*/ 0 256 1"/>
              <a:gd name="G5" fmla="+- G2 T0 T1"/>
              <a:gd name="G6" fmla="?: G2 G2 G5"/>
              <a:gd name="G7" fmla="+- 0 0 G6"/>
              <a:gd name="G8" fmla="+- 8551 0 0"/>
              <a:gd name="G9" fmla="+- 0 0 -7596604"/>
              <a:gd name="G10" fmla="+- 8551 0 2700"/>
              <a:gd name="G11" fmla="cos G10 -956513"/>
              <a:gd name="G12" fmla="sin G10 -956513"/>
              <a:gd name="G13" fmla="cos 13500 -956513"/>
              <a:gd name="G14" fmla="sin 13500 -956513"/>
              <a:gd name="G15" fmla="+- G11 10800 0"/>
              <a:gd name="G16" fmla="+- G12 10800 0"/>
              <a:gd name="G17" fmla="+- G13 10800 0"/>
              <a:gd name="G18" fmla="+- G14 10800 0"/>
              <a:gd name="G19" fmla="*/ 8551 1 2"/>
              <a:gd name="G20" fmla="+- G19 5400 0"/>
              <a:gd name="G21" fmla="cos G20 -956513"/>
              <a:gd name="G22" fmla="sin G20 -956513"/>
              <a:gd name="G23" fmla="+- G21 10800 0"/>
              <a:gd name="G24" fmla="+- G12 G23 G22"/>
              <a:gd name="G25" fmla="+- G22 G23 G11"/>
              <a:gd name="G26" fmla="cos 10800 -956513"/>
              <a:gd name="G27" fmla="sin 10800 -956513"/>
              <a:gd name="G28" fmla="cos 8551 -956513"/>
              <a:gd name="G29" fmla="sin 8551 -956513"/>
              <a:gd name="G30" fmla="+- G26 10800 0"/>
              <a:gd name="G31" fmla="+- G27 10800 0"/>
              <a:gd name="G32" fmla="+- G28 10800 0"/>
              <a:gd name="G33" fmla="+- G29 10800 0"/>
              <a:gd name="G34" fmla="+- G19 5400 0"/>
              <a:gd name="G35" fmla="cos G34 -7596604"/>
              <a:gd name="G36" fmla="sin G34 -7596604"/>
              <a:gd name="G37" fmla="+/ -7596604 -956513 2"/>
              <a:gd name="T2" fmla="*/ 180 256 1"/>
              <a:gd name="T3" fmla="*/ 0 256 1"/>
              <a:gd name="G38" fmla="+- G37 T2 T3"/>
              <a:gd name="G39" fmla="?: G2 G37 G38"/>
              <a:gd name="G40" fmla="cos 10800 G39"/>
              <a:gd name="G41" fmla="sin 10800 G39"/>
              <a:gd name="G42" fmla="cos 8551 G39"/>
              <a:gd name="G43" fmla="sin 8551 G39"/>
              <a:gd name="G44" fmla="+- G40 10800 0"/>
              <a:gd name="G45" fmla="+- G41 10800 0"/>
              <a:gd name="G46" fmla="+- G42 10800 0"/>
              <a:gd name="G47" fmla="+- G43 10800 0"/>
              <a:gd name="G48" fmla="+- G35 10800 0"/>
              <a:gd name="G49" fmla="+- G36 10800 0"/>
              <a:gd name="T4" fmla="*/ 15320 w 21600"/>
              <a:gd name="T5" fmla="*/ 991 h 21600"/>
              <a:gd name="T6" fmla="*/ 6571 w 21600"/>
              <a:gd name="T7" fmla="*/ 2096 h 21600"/>
              <a:gd name="T8" fmla="*/ 14379 w 21600"/>
              <a:gd name="T9" fmla="*/ 3034 h 21600"/>
              <a:gd name="T10" fmla="*/ 23864 w 21600"/>
              <a:gd name="T11" fmla="*/ 7398 h 21600"/>
              <a:gd name="T12" fmla="*/ 21127 w 21600"/>
              <a:gd name="T13" fmla="*/ 12062 h 21600"/>
              <a:gd name="T14" fmla="*/ 16462 w 21600"/>
              <a:gd name="T15" fmla="*/ 93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75" y="8645"/>
                </a:moveTo>
                <a:cubicBezTo>
                  <a:pt x="18094" y="4878"/>
                  <a:pt x="14692" y="2249"/>
                  <a:pt x="10800" y="2249"/>
                </a:cubicBezTo>
                <a:cubicBezTo>
                  <a:pt x="9505" y="2248"/>
                  <a:pt x="8227" y="2543"/>
                  <a:pt x="7062" y="3108"/>
                </a:cubicBezTo>
                <a:lnTo>
                  <a:pt x="6080" y="1086"/>
                </a:lnTo>
                <a:cubicBezTo>
                  <a:pt x="7550" y="371"/>
                  <a:pt x="9164" y="-1"/>
                  <a:pt x="10800" y="0"/>
                </a:cubicBezTo>
                <a:cubicBezTo>
                  <a:pt x="15716" y="0"/>
                  <a:pt x="20012" y="3320"/>
                  <a:pt x="21251" y="8078"/>
                </a:cubicBezTo>
                <a:lnTo>
                  <a:pt x="23864" y="7398"/>
                </a:lnTo>
                <a:lnTo>
                  <a:pt x="21127" y="12062"/>
                </a:lnTo>
                <a:lnTo>
                  <a:pt x="16462" y="9325"/>
                </a:lnTo>
                <a:lnTo>
                  <a:pt x="19075" y="8645"/>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225296" name="Picture 16" descr="MCj04369150000[1]"/>
          <p:cNvPicPr>
            <a:picLocks noChangeAspect="1" noChangeArrowheads="1"/>
          </p:cNvPicPr>
          <p:nvPr/>
        </p:nvPicPr>
        <p:blipFill>
          <a:blip r:embed="rId6" cstate="print"/>
          <a:srcRect/>
          <a:stretch>
            <a:fillRect/>
          </a:stretch>
        </p:blipFill>
        <p:spPr bwMode="auto">
          <a:xfrm>
            <a:off x="7010400" y="3962400"/>
            <a:ext cx="1447800" cy="1447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t>Desired Features</a:t>
            </a:r>
          </a:p>
        </p:txBody>
      </p:sp>
      <p:sp>
        <p:nvSpPr>
          <p:cNvPr id="226307" name="AutoShape 3"/>
          <p:cNvSpPr>
            <a:spLocks noChangeArrowheads="1"/>
          </p:cNvSpPr>
          <p:nvPr/>
        </p:nvSpPr>
        <p:spPr bwMode="auto">
          <a:xfrm>
            <a:off x="3505200" y="2819400"/>
            <a:ext cx="457200" cy="914400"/>
          </a:xfrm>
          <a:prstGeom prst="triangle">
            <a:avLst>
              <a:gd name="adj" fmla="val 50000"/>
            </a:avLst>
          </a:prstGeom>
          <a:solidFill>
            <a:srgbClr val="FFCC00"/>
          </a:solidFill>
          <a:ln w="9525">
            <a:solidFill>
              <a:schemeClr val="tx1"/>
            </a:solidFill>
            <a:miter lim="800000"/>
            <a:headEnd/>
            <a:tailEnd/>
          </a:ln>
          <a:effectLst/>
        </p:spPr>
        <p:txBody>
          <a:bodyPr wrap="none" anchor="ctr"/>
          <a:lstStyle/>
          <a:p>
            <a:endParaRPr lang="en-US"/>
          </a:p>
        </p:txBody>
      </p:sp>
      <p:sp>
        <p:nvSpPr>
          <p:cNvPr id="226308" name="Oval 4"/>
          <p:cNvSpPr>
            <a:spLocks noChangeArrowheads="1"/>
          </p:cNvSpPr>
          <p:nvPr/>
        </p:nvSpPr>
        <p:spPr bwMode="auto">
          <a:xfrm>
            <a:off x="3581400" y="2514600"/>
            <a:ext cx="304800" cy="304800"/>
          </a:xfrm>
          <a:prstGeom prst="ellipse">
            <a:avLst/>
          </a:prstGeom>
          <a:solidFill>
            <a:srgbClr val="FFCC00"/>
          </a:solidFill>
          <a:ln w="9525">
            <a:solidFill>
              <a:schemeClr val="tx1"/>
            </a:solidFill>
            <a:round/>
            <a:headEnd/>
            <a:tailEnd/>
          </a:ln>
          <a:effectLst/>
        </p:spPr>
        <p:txBody>
          <a:bodyPr wrap="none" anchor="ctr"/>
          <a:lstStyle/>
          <a:p>
            <a:pPr algn="ctr" eaLnBrk="1" hangingPunct="1"/>
            <a:r>
              <a:rPr lang="en-US" sz="1800"/>
              <a:t>j</a:t>
            </a:r>
          </a:p>
        </p:txBody>
      </p:sp>
      <p:sp>
        <p:nvSpPr>
          <p:cNvPr id="226309" name="AutoShape 5"/>
          <p:cNvSpPr>
            <a:spLocks noChangeArrowheads="1"/>
          </p:cNvSpPr>
          <p:nvPr/>
        </p:nvSpPr>
        <p:spPr bwMode="auto">
          <a:xfrm>
            <a:off x="1219200" y="1905000"/>
            <a:ext cx="2286000" cy="685800"/>
          </a:xfrm>
          <a:prstGeom prst="cloudCallout">
            <a:avLst>
              <a:gd name="adj1" fmla="val 54514"/>
              <a:gd name="adj2" fmla="val 41435"/>
            </a:avLst>
          </a:prstGeom>
          <a:solidFill>
            <a:srgbClr val="FFFFCC"/>
          </a:solidFill>
          <a:ln w="9525">
            <a:solidFill>
              <a:schemeClr val="tx1"/>
            </a:solidFill>
            <a:round/>
            <a:headEnd/>
            <a:tailEnd/>
          </a:ln>
          <a:effectLst/>
        </p:spPr>
        <p:txBody>
          <a:bodyPr/>
          <a:lstStyle/>
          <a:p>
            <a:pPr algn="ctr" eaLnBrk="1" hangingPunct="1"/>
            <a:r>
              <a:rPr lang="en-US" sz="1800"/>
              <a:t>d</a:t>
            </a:r>
            <a:r>
              <a:rPr lang="en-US" sz="1800" baseline="-25000"/>
              <a:t>1</a:t>
            </a:r>
            <a:r>
              <a:rPr lang="en-US" sz="1800"/>
              <a:t> d</a:t>
            </a:r>
            <a:r>
              <a:rPr lang="en-US" sz="1800" baseline="-25000"/>
              <a:t>2 </a:t>
            </a:r>
            <a:r>
              <a:rPr lang="en-US" sz="1800"/>
              <a:t>d</a:t>
            </a:r>
            <a:r>
              <a:rPr lang="en-US" sz="1800" baseline="-25000"/>
              <a:t>3</a:t>
            </a:r>
            <a:r>
              <a:rPr lang="en-US" sz="1800"/>
              <a:t> … d</a:t>
            </a:r>
            <a:r>
              <a:rPr lang="en-US" sz="1800" baseline="-25000"/>
              <a:t>L</a:t>
            </a:r>
          </a:p>
        </p:txBody>
      </p:sp>
      <p:sp>
        <p:nvSpPr>
          <p:cNvPr id="226310" name="Oval 6"/>
          <p:cNvSpPr>
            <a:spLocks noChangeArrowheads="1"/>
          </p:cNvSpPr>
          <p:nvPr/>
        </p:nvSpPr>
        <p:spPr bwMode="auto">
          <a:xfrm>
            <a:off x="2057400" y="1981200"/>
            <a:ext cx="381000" cy="381000"/>
          </a:xfrm>
          <a:prstGeom prst="ellipse">
            <a:avLst/>
          </a:prstGeom>
          <a:noFill/>
          <a:ln w="25400">
            <a:solidFill>
              <a:srgbClr val="FF0000"/>
            </a:solidFill>
            <a:round/>
            <a:headEnd/>
            <a:tailEnd/>
          </a:ln>
          <a:effectLst/>
        </p:spPr>
        <p:txBody>
          <a:bodyPr wrap="none" anchor="ctr"/>
          <a:lstStyle/>
          <a:p>
            <a:endParaRPr lang="en-US"/>
          </a:p>
        </p:txBody>
      </p:sp>
      <p:sp>
        <p:nvSpPr>
          <p:cNvPr id="226311" name="AutoShape 7"/>
          <p:cNvSpPr>
            <a:spLocks noChangeArrowheads="1"/>
          </p:cNvSpPr>
          <p:nvPr/>
        </p:nvSpPr>
        <p:spPr bwMode="auto">
          <a:xfrm rot="16868739" flipH="1">
            <a:off x="1135063" y="2828925"/>
            <a:ext cx="1681162" cy="573088"/>
          </a:xfrm>
          <a:custGeom>
            <a:avLst/>
            <a:gdLst>
              <a:gd name="G0" fmla="+- -1379068 0 0"/>
              <a:gd name="G1" fmla="+- -11796480 0 0"/>
              <a:gd name="G2" fmla="+- -1379068 0 -11796480"/>
              <a:gd name="G3" fmla="+- 10800 0 0"/>
              <a:gd name="G4" fmla="+- 0 0 -1379068"/>
              <a:gd name="T0" fmla="*/ 360 256 1"/>
              <a:gd name="T1" fmla="*/ 0 256 1"/>
              <a:gd name="G5" fmla="+- G2 T0 T1"/>
              <a:gd name="G6" fmla="?: G2 G2 G5"/>
              <a:gd name="G7" fmla="+- 0 0 G6"/>
              <a:gd name="G8" fmla="+- 10800 0 0"/>
              <a:gd name="G9" fmla="+- 0 0 -11796480"/>
              <a:gd name="G10" fmla="+- 10800 0 2700"/>
              <a:gd name="G11" fmla="cos G10 -1379068"/>
              <a:gd name="G12" fmla="sin G10 -1379068"/>
              <a:gd name="G13" fmla="cos 13500 -1379068"/>
              <a:gd name="G14" fmla="sin 13500 -1379068"/>
              <a:gd name="G15" fmla="+- G11 10800 0"/>
              <a:gd name="G16" fmla="+- G12 10800 0"/>
              <a:gd name="G17" fmla="+- G13 10800 0"/>
              <a:gd name="G18" fmla="+- G14 10800 0"/>
              <a:gd name="G19" fmla="*/ 10800 1 2"/>
              <a:gd name="G20" fmla="+- G19 5400 0"/>
              <a:gd name="G21" fmla="cos G20 -1379068"/>
              <a:gd name="G22" fmla="sin G20 -1379068"/>
              <a:gd name="G23" fmla="+- G21 10800 0"/>
              <a:gd name="G24" fmla="+- G12 G23 G22"/>
              <a:gd name="G25" fmla="+- G22 G23 G11"/>
              <a:gd name="G26" fmla="cos 10800 -1379068"/>
              <a:gd name="G27" fmla="sin 10800 -1379068"/>
              <a:gd name="G28" fmla="cos 10800 -1379068"/>
              <a:gd name="G29" fmla="sin 10800 -1379068"/>
              <a:gd name="G30" fmla="+- G26 10800 0"/>
              <a:gd name="G31" fmla="+- G27 10800 0"/>
              <a:gd name="G32" fmla="+- G28 10800 0"/>
              <a:gd name="G33" fmla="+- G29 10800 0"/>
              <a:gd name="G34" fmla="+- G19 5400 0"/>
              <a:gd name="G35" fmla="cos G34 -11796480"/>
              <a:gd name="G36" fmla="sin G34 -11796480"/>
              <a:gd name="G37" fmla="+/ -11796480 -1379068 2"/>
              <a:gd name="T2" fmla="*/ 180 256 1"/>
              <a:gd name="T3" fmla="*/ 0 256 1"/>
              <a:gd name="G38" fmla="+- G37 T2 T3"/>
              <a:gd name="G39" fmla="?: G2 G37 G38"/>
              <a:gd name="G40" fmla="cos 10800 G39"/>
              <a:gd name="G41" fmla="sin 10800 G39"/>
              <a:gd name="G42" fmla="cos 10800 G39"/>
              <a:gd name="G43" fmla="sin 10800 G39"/>
              <a:gd name="G44" fmla="+- G40 10800 0"/>
              <a:gd name="G45" fmla="+- G41 10800 0"/>
              <a:gd name="G46" fmla="+- G42 10800 0"/>
              <a:gd name="G47" fmla="+- G43 10800 0"/>
              <a:gd name="G48" fmla="+- G35 10800 0"/>
              <a:gd name="G49" fmla="+- G36 10800 0"/>
              <a:gd name="T4" fmla="*/ 8827 w 21600"/>
              <a:gd name="T5" fmla="*/ 181 h 21600"/>
              <a:gd name="T6" fmla="*/ 0 w 21600"/>
              <a:gd name="T7" fmla="*/ 10800 h 21600"/>
              <a:gd name="T8" fmla="*/ 8827 w 21600"/>
              <a:gd name="T9" fmla="*/ 181 h 21600"/>
              <a:gd name="T10" fmla="*/ 23399 w 21600"/>
              <a:gd name="T11" fmla="*/ 5952 h 21600"/>
              <a:gd name="T12" fmla="*/ 21848 w 21600"/>
              <a:gd name="T13" fmla="*/ 9442 h 21600"/>
              <a:gd name="T14" fmla="*/ 18359 w 21600"/>
              <a:gd name="T15" fmla="*/ 789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879" y="6922"/>
                </a:moveTo>
                <a:cubicBezTo>
                  <a:pt x="19275" y="2751"/>
                  <a:pt x="15268" y="0"/>
                  <a:pt x="10800" y="0"/>
                </a:cubicBezTo>
                <a:cubicBezTo>
                  <a:pt x="4835" y="0"/>
                  <a:pt x="0" y="4835"/>
                  <a:pt x="0" y="10800"/>
                </a:cubicBezTo>
                <a:cubicBezTo>
                  <a:pt x="0" y="4835"/>
                  <a:pt x="4835" y="0"/>
                  <a:pt x="10800" y="0"/>
                </a:cubicBezTo>
                <a:cubicBezTo>
                  <a:pt x="15268" y="0"/>
                  <a:pt x="19275" y="2751"/>
                  <a:pt x="20879" y="6922"/>
                </a:cubicBezTo>
                <a:lnTo>
                  <a:pt x="23399" y="5952"/>
                </a:lnTo>
                <a:lnTo>
                  <a:pt x="21848" y="9442"/>
                </a:lnTo>
                <a:lnTo>
                  <a:pt x="18359" y="7891"/>
                </a:lnTo>
                <a:lnTo>
                  <a:pt x="20879" y="6922"/>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26312" name="Text Box 8"/>
          <p:cNvSpPr txBox="1">
            <a:spLocks noChangeArrowheads="1"/>
          </p:cNvSpPr>
          <p:nvPr/>
        </p:nvSpPr>
        <p:spPr bwMode="auto">
          <a:xfrm>
            <a:off x="1143000" y="4114800"/>
            <a:ext cx="6781800" cy="915988"/>
          </a:xfrm>
          <a:prstGeom prst="rect">
            <a:avLst/>
          </a:prstGeom>
          <a:noFill/>
          <a:ln w="9525">
            <a:noFill/>
            <a:miter lim="800000"/>
            <a:headEnd/>
            <a:tailEnd/>
          </a:ln>
          <a:effectLst/>
        </p:spPr>
        <p:txBody>
          <a:bodyPr>
            <a:spAutoFit/>
          </a:bodyPr>
          <a:lstStyle/>
          <a:p>
            <a:pPr algn="ctr" eaLnBrk="1" hangingPunct="1"/>
            <a:r>
              <a:rPr lang="en-US" sz="1800"/>
              <a:t># times past mates’ </a:t>
            </a:r>
            <a:r>
              <a:rPr lang="en-US" sz="1800" i="1"/>
              <a:t>b</a:t>
            </a:r>
            <a:r>
              <a:rPr lang="en-US" sz="1800" i="1" baseline="-25000"/>
              <a:t>i</a:t>
            </a:r>
            <a:r>
              <a:rPr lang="en-US" sz="1800" i="1"/>
              <a:t> = 1</a:t>
            </a:r>
            <a:r>
              <a:rPr lang="en-US" sz="1800"/>
              <a:t> was used to produce fit offspring</a:t>
            </a:r>
          </a:p>
          <a:p>
            <a:pPr algn="ctr" eaLnBrk="1" hangingPunct="1"/>
            <a:endParaRPr lang="en-US" sz="1800"/>
          </a:p>
          <a:p>
            <a:pPr algn="ctr" eaLnBrk="1" hangingPunct="1"/>
            <a:r>
              <a:rPr lang="en-US" sz="1800"/>
              <a:t># times past mates’ </a:t>
            </a:r>
            <a:r>
              <a:rPr lang="en-US" sz="1800" i="1"/>
              <a:t>b</a:t>
            </a:r>
            <a:r>
              <a:rPr lang="en-US" sz="1800" i="1" baseline="-25000"/>
              <a:t>i</a:t>
            </a:r>
            <a:r>
              <a:rPr lang="en-US" sz="1800"/>
              <a:t> was used to produce offspring</a:t>
            </a:r>
          </a:p>
        </p:txBody>
      </p:sp>
      <p:sp>
        <p:nvSpPr>
          <p:cNvPr id="226313" name="Line 9"/>
          <p:cNvSpPr>
            <a:spLocks noChangeShapeType="1"/>
          </p:cNvSpPr>
          <p:nvPr/>
        </p:nvSpPr>
        <p:spPr bwMode="auto">
          <a:xfrm>
            <a:off x="1676400" y="4572000"/>
            <a:ext cx="5715000" cy="0"/>
          </a:xfrm>
          <a:prstGeom prst="line">
            <a:avLst/>
          </a:prstGeom>
          <a:noFill/>
          <a:ln w="9525">
            <a:solidFill>
              <a:schemeClr val="tx1"/>
            </a:solidFill>
            <a:round/>
            <a:headEnd/>
            <a:tailEnd/>
          </a:ln>
          <a:effectLst/>
        </p:spPr>
        <p:txBody>
          <a:bodyPr/>
          <a:lstStyle/>
          <a:p>
            <a:endParaRPr lang="en-US"/>
          </a:p>
        </p:txBody>
      </p:sp>
      <p:sp>
        <p:nvSpPr>
          <p:cNvPr id="226314" name="Text Box 10"/>
          <p:cNvSpPr txBox="1">
            <a:spLocks noChangeArrowheads="1"/>
          </p:cNvSpPr>
          <p:nvPr/>
        </p:nvSpPr>
        <p:spPr bwMode="auto">
          <a:xfrm>
            <a:off x="5562600" y="3200400"/>
            <a:ext cx="2057400" cy="396875"/>
          </a:xfrm>
          <a:prstGeom prst="rect">
            <a:avLst/>
          </a:prstGeom>
          <a:noFill/>
          <a:ln w="9525">
            <a:noFill/>
            <a:miter lim="800000"/>
            <a:headEnd/>
            <a:tailEnd/>
          </a:ln>
          <a:effectLst/>
        </p:spPr>
        <p:txBody>
          <a:bodyPr>
            <a:spAutoFit/>
          </a:bodyPr>
          <a:lstStyle/>
          <a:p>
            <a:pPr eaLnBrk="1" hangingPunct="1"/>
            <a:r>
              <a:rPr lang="en-US" sz="2000" i="1"/>
              <a:t>b</a:t>
            </a:r>
            <a:r>
              <a:rPr lang="en-US" sz="2000" i="1" baseline="-25000"/>
              <a:t>1</a:t>
            </a:r>
            <a:r>
              <a:rPr lang="en-US" sz="2000" i="1"/>
              <a:t> b</a:t>
            </a:r>
            <a:r>
              <a:rPr lang="en-US" sz="2000" i="1" baseline="-25000"/>
              <a:t>2 </a:t>
            </a:r>
            <a:r>
              <a:rPr lang="en-US" sz="2000" i="1"/>
              <a:t>b</a:t>
            </a:r>
            <a:r>
              <a:rPr lang="en-US" sz="2000" i="1" baseline="-25000"/>
              <a:t>3</a:t>
            </a:r>
            <a:r>
              <a:rPr lang="en-US" sz="2000" i="1"/>
              <a:t>  …   b</a:t>
            </a:r>
            <a:r>
              <a:rPr lang="en-US" sz="2000" i="1" baseline="-25000"/>
              <a:t>L</a:t>
            </a:r>
          </a:p>
        </p:txBody>
      </p:sp>
      <p:pic>
        <p:nvPicPr>
          <p:cNvPr id="226315" name="Picture 11" descr="MCj04369150000[1]"/>
          <p:cNvPicPr>
            <a:picLocks noChangeAspect="1" noChangeArrowheads="1"/>
          </p:cNvPicPr>
          <p:nvPr/>
        </p:nvPicPr>
        <p:blipFill>
          <a:blip r:embed="rId2" cstate="print"/>
          <a:srcRect/>
          <a:stretch>
            <a:fillRect/>
          </a:stretch>
        </p:blipFill>
        <p:spPr bwMode="auto">
          <a:xfrm>
            <a:off x="5791200" y="1828800"/>
            <a:ext cx="1447800" cy="1447800"/>
          </a:xfrm>
          <a:prstGeom prst="rect">
            <a:avLst/>
          </a:prstGeom>
          <a:noFill/>
        </p:spPr>
      </p:pic>
      <p:sp>
        <p:nvSpPr>
          <p:cNvPr id="226316" name="Oval 12"/>
          <p:cNvSpPr>
            <a:spLocks noChangeArrowheads="1"/>
          </p:cNvSpPr>
          <p:nvPr/>
        </p:nvSpPr>
        <p:spPr bwMode="auto">
          <a:xfrm>
            <a:off x="6172200" y="3200400"/>
            <a:ext cx="381000" cy="381000"/>
          </a:xfrm>
          <a:prstGeom prst="ellipse">
            <a:avLst/>
          </a:prstGeom>
          <a:noFill/>
          <a:ln w="25400">
            <a:solidFill>
              <a:srgbClr val="FF0000"/>
            </a:solidFill>
            <a:round/>
            <a:headEnd/>
            <a:tailEnd/>
          </a:ln>
          <a:effectLst/>
        </p:spPr>
        <p:txBody>
          <a:bodyPr wrap="none" anchor="ctr"/>
          <a:lstStyle/>
          <a:p>
            <a:endParaRPr lang="en-US"/>
          </a:p>
        </p:txBody>
      </p:sp>
      <p:sp>
        <p:nvSpPr>
          <p:cNvPr id="226317" name="AutoShape 13"/>
          <p:cNvSpPr>
            <a:spLocks noChangeArrowheads="1"/>
          </p:cNvSpPr>
          <p:nvPr/>
        </p:nvSpPr>
        <p:spPr bwMode="auto">
          <a:xfrm rot="20264461" flipH="1">
            <a:off x="3886200" y="3200400"/>
            <a:ext cx="2335213" cy="1000125"/>
          </a:xfrm>
          <a:custGeom>
            <a:avLst/>
            <a:gdLst>
              <a:gd name="G0" fmla="+- -1493080 0 0"/>
              <a:gd name="G1" fmla="+- -10921885 0 0"/>
              <a:gd name="G2" fmla="+- -1493080 0 -10921885"/>
              <a:gd name="G3" fmla="+- 10800 0 0"/>
              <a:gd name="G4" fmla="+- 0 0 -1493080"/>
              <a:gd name="T0" fmla="*/ 360 256 1"/>
              <a:gd name="T1" fmla="*/ 0 256 1"/>
              <a:gd name="G5" fmla="+- G2 T0 T1"/>
              <a:gd name="G6" fmla="?: G2 G2 G5"/>
              <a:gd name="G7" fmla="+- 0 0 G6"/>
              <a:gd name="G8" fmla="+- 10800 0 0"/>
              <a:gd name="G9" fmla="+- 0 0 -10921885"/>
              <a:gd name="G10" fmla="+- 10800 0 2700"/>
              <a:gd name="G11" fmla="cos G10 -1493080"/>
              <a:gd name="G12" fmla="sin G10 -1493080"/>
              <a:gd name="G13" fmla="cos 13500 -1493080"/>
              <a:gd name="G14" fmla="sin 13500 -1493080"/>
              <a:gd name="G15" fmla="+- G11 10800 0"/>
              <a:gd name="G16" fmla="+- G12 10800 0"/>
              <a:gd name="G17" fmla="+- G13 10800 0"/>
              <a:gd name="G18" fmla="+- G14 10800 0"/>
              <a:gd name="G19" fmla="*/ 10800 1 2"/>
              <a:gd name="G20" fmla="+- G19 5400 0"/>
              <a:gd name="G21" fmla="cos G20 -1493080"/>
              <a:gd name="G22" fmla="sin G20 -1493080"/>
              <a:gd name="G23" fmla="+- G21 10800 0"/>
              <a:gd name="G24" fmla="+- G12 G23 G22"/>
              <a:gd name="G25" fmla="+- G22 G23 G11"/>
              <a:gd name="G26" fmla="cos 10800 -1493080"/>
              <a:gd name="G27" fmla="sin 10800 -1493080"/>
              <a:gd name="G28" fmla="cos 10800 -1493080"/>
              <a:gd name="G29" fmla="sin 10800 -1493080"/>
              <a:gd name="G30" fmla="+- G26 10800 0"/>
              <a:gd name="G31" fmla="+- G27 10800 0"/>
              <a:gd name="G32" fmla="+- G28 10800 0"/>
              <a:gd name="G33" fmla="+- G29 10800 0"/>
              <a:gd name="G34" fmla="+- G19 5400 0"/>
              <a:gd name="G35" fmla="cos G34 -10921885"/>
              <a:gd name="G36" fmla="sin G34 -10921885"/>
              <a:gd name="G37" fmla="+/ -10921885 -1493080 2"/>
              <a:gd name="T2" fmla="*/ 180 256 1"/>
              <a:gd name="T3" fmla="*/ 0 256 1"/>
              <a:gd name="G38" fmla="+- G37 T2 T3"/>
              <a:gd name="G39" fmla="?: G2 G37 G38"/>
              <a:gd name="G40" fmla="cos 10800 G39"/>
              <a:gd name="G41" fmla="sin 10800 G39"/>
              <a:gd name="G42" fmla="cos 10800 G39"/>
              <a:gd name="G43" fmla="sin 10800 G39"/>
              <a:gd name="G44" fmla="+- G40 10800 0"/>
              <a:gd name="G45" fmla="+- G41 10800 0"/>
              <a:gd name="G46" fmla="+- G42 10800 0"/>
              <a:gd name="G47" fmla="+- G43 10800 0"/>
              <a:gd name="G48" fmla="+- G35 10800 0"/>
              <a:gd name="G49" fmla="+- G36 10800 0"/>
              <a:gd name="T4" fmla="*/ 9911 w 21600"/>
              <a:gd name="T5" fmla="*/ 36 h 21600"/>
              <a:gd name="T6" fmla="*/ 291 w 21600"/>
              <a:gd name="T7" fmla="*/ 8307 h 21600"/>
              <a:gd name="T8" fmla="*/ 9911 w 21600"/>
              <a:gd name="T9" fmla="*/ 36 h 21600"/>
              <a:gd name="T10" fmla="*/ 23246 w 21600"/>
              <a:gd name="T11" fmla="*/ 5572 h 21600"/>
              <a:gd name="T12" fmla="*/ 21803 w 21600"/>
              <a:gd name="T13" fmla="*/ 9106 h 21600"/>
              <a:gd name="T14" fmla="*/ 18268 w 21600"/>
              <a:gd name="T15" fmla="*/ 766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757" y="6617"/>
                </a:moveTo>
                <a:cubicBezTo>
                  <a:pt x="19073" y="2608"/>
                  <a:pt x="15148" y="0"/>
                  <a:pt x="10800" y="0"/>
                </a:cubicBezTo>
                <a:cubicBezTo>
                  <a:pt x="5795" y="-1"/>
                  <a:pt x="1446" y="3437"/>
                  <a:pt x="291" y="8307"/>
                </a:cubicBezTo>
                <a:cubicBezTo>
                  <a:pt x="1446" y="3437"/>
                  <a:pt x="5795" y="-1"/>
                  <a:pt x="10800" y="0"/>
                </a:cubicBezTo>
                <a:cubicBezTo>
                  <a:pt x="15148" y="0"/>
                  <a:pt x="19073" y="2608"/>
                  <a:pt x="20757" y="6617"/>
                </a:cubicBezTo>
                <a:lnTo>
                  <a:pt x="23246" y="5572"/>
                </a:lnTo>
                <a:lnTo>
                  <a:pt x="21803" y="9106"/>
                </a:lnTo>
                <a:lnTo>
                  <a:pt x="18268" y="7663"/>
                </a:lnTo>
                <a:lnTo>
                  <a:pt x="20757" y="6617"/>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26318" name="Text Box 14"/>
          <p:cNvSpPr txBox="1">
            <a:spLocks noChangeArrowheads="1"/>
          </p:cNvSpPr>
          <p:nvPr/>
        </p:nvSpPr>
        <p:spPr bwMode="auto">
          <a:xfrm>
            <a:off x="1752600" y="5537200"/>
            <a:ext cx="5559425" cy="1016000"/>
          </a:xfrm>
          <a:prstGeom prst="rect">
            <a:avLst/>
          </a:prstGeom>
          <a:solidFill>
            <a:srgbClr val="FFFFCC"/>
          </a:solidFill>
          <a:ln w="9525">
            <a:solidFill>
              <a:schemeClr val="tx1"/>
            </a:solidFill>
            <a:miter lim="800000"/>
            <a:headEnd/>
            <a:tailEnd/>
          </a:ln>
          <a:effectLst/>
        </p:spPr>
        <p:txBody>
          <a:bodyPr wrap="none">
            <a:spAutoFit/>
          </a:bodyPr>
          <a:lstStyle/>
          <a:p>
            <a:pPr eaLnBrk="1" hangingPunct="1">
              <a:buFontTx/>
              <a:buChar char="•"/>
            </a:pPr>
            <a:r>
              <a:rPr lang="en-US" sz="2000"/>
              <a:t> Build a model of desired potential mate</a:t>
            </a:r>
          </a:p>
          <a:p>
            <a:pPr eaLnBrk="1" hangingPunct="1">
              <a:buFontTx/>
              <a:buChar char="•"/>
            </a:pPr>
            <a:r>
              <a:rPr lang="en-US" sz="2000"/>
              <a:t> Update the model for each encountered mate</a:t>
            </a:r>
          </a:p>
          <a:p>
            <a:pPr eaLnBrk="1" hangingPunct="1">
              <a:buFontTx/>
              <a:buChar char="•"/>
            </a:pPr>
            <a:r>
              <a:rPr lang="en-US" sz="2000"/>
              <a:t> Similar to Estimation of Distribution Algorithms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z="4000">
                <a:solidFill>
                  <a:srgbClr val="0066FF"/>
                </a:solidFill>
              </a:rPr>
              <a:t>ELOOMS</a:t>
            </a:r>
            <a:r>
              <a:rPr lang="en-US" sz="4000"/>
              <a:t> vs. TGA</a:t>
            </a:r>
          </a:p>
        </p:txBody>
      </p:sp>
      <p:pic>
        <p:nvPicPr>
          <p:cNvPr id="248835" name="Picture 3" descr="EAP1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2667000"/>
            <a:ext cx="4038600" cy="3549650"/>
          </a:xfrm>
          <a:prstGeom prst="rect">
            <a:avLst/>
          </a:prstGeom>
          <a:noFill/>
        </p:spPr>
      </p:pic>
      <p:pic>
        <p:nvPicPr>
          <p:cNvPr id="248836" name="Picture 4" descr="EAP1M"/>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2733675"/>
            <a:ext cx="4038600" cy="3514725"/>
          </a:xfrm>
          <a:prstGeom prst="rect">
            <a:avLst/>
          </a:prstGeom>
          <a:noFill/>
        </p:spPr>
      </p:pic>
      <p:sp>
        <p:nvSpPr>
          <p:cNvPr id="248837" name="Text Box 5"/>
          <p:cNvSpPr txBox="1">
            <a:spLocks noChangeArrowheads="1"/>
          </p:cNvSpPr>
          <p:nvPr/>
        </p:nvSpPr>
        <p:spPr bwMode="auto">
          <a:xfrm>
            <a:off x="1952625" y="2093913"/>
            <a:ext cx="1581150" cy="641350"/>
          </a:xfrm>
          <a:prstGeom prst="rect">
            <a:avLst/>
          </a:prstGeom>
          <a:noFill/>
          <a:ln w="9525">
            <a:noFill/>
            <a:miter lim="800000"/>
            <a:headEnd/>
            <a:tailEnd/>
          </a:ln>
          <a:effectLst/>
        </p:spPr>
        <p:txBody>
          <a:bodyPr wrap="none">
            <a:spAutoFit/>
          </a:bodyPr>
          <a:lstStyle/>
          <a:p>
            <a:pPr algn="ctr" eaLnBrk="1" hangingPunct="1"/>
            <a:r>
              <a:rPr lang="en-US" sz="1800" i="1"/>
              <a:t>L=500</a:t>
            </a:r>
          </a:p>
          <a:p>
            <a:pPr algn="ctr" eaLnBrk="1" hangingPunct="1"/>
            <a:r>
              <a:rPr lang="en-US" sz="1800" i="1"/>
              <a:t>With Mutation</a:t>
            </a:r>
          </a:p>
        </p:txBody>
      </p:sp>
      <p:sp>
        <p:nvSpPr>
          <p:cNvPr id="248838" name="Text Box 6"/>
          <p:cNvSpPr txBox="1">
            <a:spLocks noChangeArrowheads="1"/>
          </p:cNvSpPr>
          <p:nvPr/>
        </p:nvSpPr>
        <p:spPr bwMode="auto">
          <a:xfrm>
            <a:off x="6019800" y="2057400"/>
            <a:ext cx="1581150" cy="641350"/>
          </a:xfrm>
          <a:prstGeom prst="rect">
            <a:avLst/>
          </a:prstGeom>
          <a:noFill/>
          <a:ln w="9525">
            <a:noFill/>
            <a:miter lim="800000"/>
            <a:headEnd/>
            <a:tailEnd/>
          </a:ln>
          <a:effectLst/>
        </p:spPr>
        <p:txBody>
          <a:bodyPr wrap="none">
            <a:spAutoFit/>
          </a:bodyPr>
          <a:lstStyle/>
          <a:p>
            <a:pPr algn="ctr" eaLnBrk="1" hangingPunct="1"/>
            <a:r>
              <a:rPr lang="en-US" sz="1800" i="1"/>
              <a:t>L=1000</a:t>
            </a:r>
          </a:p>
          <a:p>
            <a:pPr algn="ctr" eaLnBrk="1" hangingPunct="1"/>
            <a:r>
              <a:rPr lang="en-US" sz="1800" i="1"/>
              <a:t>With Mutation</a:t>
            </a:r>
          </a:p>
        </p:txBody>
      </p:sp>
      <p:sp>
        <p:nvSpPr>
          <p:cNvPr id="248839" name="Text Box 7"/>
          <p:cNvSpPr txBox="1">
            <a:spLocks noChangeArrowheads="1"/>
          </p:cNvSpPr>
          <p:nvPr/>
        </p:nvSpPr>
        <p:spPr bwMode="auto">
          <a:xfrm>
            <a:off x="4038600" y="1600200"/>
            <a:ext cx="1616075" cy="376238"/>
          </a:xfrm>
          <a:prstGeom prst="rect">
            <a:avLst/>
          </a:prstGeom>
          <a:solidFill>
            <a:srgbClr val="FFFFCC"/>
          </a:solidFill>
          <a:ln w="9525">
            <a:solidFill>
              <a:schemeClr val="tx1"/>
            </a:solidFill>
            <a:miter lim="800000"/>
            <a:headEnd/>
            <a:tailEnd/>
          </a:ln>
          <a:effectLst/>
        </p:spPr>
        <p:txBody>
          <a:bodyPr wrap="none">
            <a:spAutoFit/>
          </a:bodyPr>
          <a:lstStyle/>
          <a:p>
            <a:pPr algn="ctr" eaLnBrk="1" hangingPunct="1"/>
            <a:r>
              <a:rPr lang="en-US" sz="1800"/>
              <a:t>Easy Problem</a:t>
            </a:r>
            <a:endParaRPr lang="en-US" sz="1800" i="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solidFill>
                  <a:srgbClr val="0066FF"/>
                </a:solidFill>
              </a:rPr>
              <a:t>ELOOMS</a:t>
            </a:r>
            <a:r>
              <a:rPr lang="en-US"/>
              <a:t> vs. TGA</a:t>
            </a:r>
          </a:p>
        </p:txBody>
      </p:sp>
      <p:pic>
        <p:nvPicPr>
          <p:cNvPr id="227331" name="Picture 3" descr="EAP1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2438400"/>
            <a:ext cx="4114800" cy="3816350"/>
          </a:xfrm>
          <a:prstGeom prst="rect">
            <a:avLst/>
          </a:prstGeom>
          <a:noFill/>
        </p:spPr>
      </p:pic>
      <p:pic>
        <p:nvPicPr>
          <p:cNvPr id="227332" name="Picture 4" descr="EAP1M"/>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2590800"/>
            <a:ext cx="4005263" cy="3706813"/>
          </a:xfrm>
          <a:prstGeom prst="rect">
            <a:avLst/>
          </a:prstGeom>
          <a:noFill/>
        </p:spPr>
      </p:pic>
      <p:sp>
        <p:nvSpPr>
          <p:cNvPr id="227333" name="Text Box 5"/>
          <p:cNvSpPr txBox="1">
            <a:spLocks noChangeArrowheads="1"/>
          </p:cNvSpPr>
          <p:nvPr/>
        </p:nvSpPr>
        <p:spPr bwMode="auto">
          <a:xfrm>
            <a:off x="1828800" y="2286000"/>
            <a:ext cx="1898650" cy="366713"/>
          </a:xfrm>
          <a:prstGeom prst="rect">
            <a:avLst/>
          </a:prstGeom>
          <a:noFill/>
          <a:ln w="9525">
            <a:noFill/>
            <a:miter lim="800000"/>
            <a:headEnd/>
            <a:tailEnd/>
          </a:ln>
          <a:effectLst/>
        </p:spPr>
        <p:txBody>
          <a:bodyPr wrap="none">
            <a:spAutoFit/>
          </a:bodyPr>
          <a:lstStyle/>
          <a:p>
            <a:pPr eaLnBrk="1" hangingPunct="1"/>
            <a:r>
              <a:rPr lang="en-US" sz="1800" i="1"/>
              <a:t>Without Mutation</a:t>
            </a:r>
          </a:p>
        </p:txBody>
      </p:sp>
      <p:sp>
        <p:nvSpPr>
          <p:cNvPr id="227334" name="Text Box 6"/>
          <p:cNvSpPr txBox="1">
            <a:spLocks noChangeArrowheads="1"/>
          </p:cNvSpPr>
          <p:nvPr/>
        </p:nvSpPr>
        <p:spPr bwMode="auto">
          <a:xfrm>
            <a:off x="6172200" y="2300288"/>
            <a:ext cx="1581150" cy="366712"/>
          </a:xfrm>
          <a:prstGeom prst="rect">
            <a:avLst/>
          </a:prstGeom>
          <a:noFill/>
          <a:ln w="9525">
            <a:noFill/>
            <a:miter lim="800000"/>
            <a:headEnd/>
            <a:tailEnd/>
          </a:ln>
          <a:effectLst/>
        </p:spPr>
        <p:txBody>
          <a:bodyPr wrap="none">
            <a:spAutoFit/>
          </a:bodyPr>
          <a:lstStyle/>
          <a:p>
            <a:pPr eaLnBrk="1" hangingPunct="1"/>
            <a:r>
              <a:rPr lang="en-US" sz="1800" i="1"/>
              <a:t>With Mutation</a:t>
            </a:r>
          </a:p>
        </p:txBody>
      </p:sp>
      <p:sp>
        <p:nvSpPr>
          <p:cNvPr id="227335" name="Text Box 7"/>
          <p:cNvSpPr txBox="1">
            <a:spLocks noChangeArrowheads="1"/>
          </p:cNvSpPr>
          <p:nvPr/>
        </p:nvSpPr>
        <p:spPr bwMode="auto">
          <a:xfrm>
            <a:off x="3657600" y="1600200"/>
            <a:ext cx="2124075" cy="650875"/>
          </a:xfrm>
          <a:prstGeom prst="rect">
            <a:avLst/>
          </a:prstGeom>
          <a:solidFill>
            <a:srgbClr val="FFFFCC"/>
          </a:solidFill>
          <a:ln w="9525">
            <a:solidFill>
              <a:schemeClr val="tx1"/>
            </a:solidFill>
            <a:miter lim="800000"/>
            <a:headEnd/>
            <a:tailEnd/>
          </a:ln>
          <a:effectLst/>
        </p:spPr>
        <p:txBody>
          <a:bodyPr wrap="none">
            <a:spAutoFit/>
          </a:bodyPr>
          <a:lstStyle/>
          <a:p>
            <a:pPr algn="ctr" eaLnBrk="1" hangingPunct="1"/>
            <a:r>
              <a:rPr lang="en-US" sz="1800"/>
              <a:t>Deceptive Problem</a:t>
            </a:r>
          </a:p>
          <a:p>
            <a:pPr algn="ctr" eaLnBrk="1" hangingPunct="1"/>
            <a:r>
              <a:rPr lang="en-US" sz="1800" i="1"/>
              <a:t>L=100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152400" y="838200"/>
            <a:ext cx="8839200" cy="1143000"/>
          </a:xfrm>
        </p:spPr>
        <p:txBody>
          <a:bodyPr/>
          <a:lstStyle/>
          <a:p>
            <a:r>
              <a:rPr lang="en-US"/>
              <a:t>Why </a:t>
            </a:r>
            <a:r>
              <a:rPr lang="en-US">
                <a:solidFill>
                  <a:srgbClr val="0066FF"/>
                </a:solidFill>
              </a:rPr>
              <a:t>ELOOMS</a:t>
            </a:r>
            <a:r>
              <a:rPr lang="en-US"/>
              <a:t> works on Deceptive Problem</a:t>
            </a:r>
          </a:p>
        </p:txBody>
      </p:sp>
      <p:sp>
        <p:nvSpPr>
          <p:cNvPr id="250883" name="Rectangle 3"/>
          <p:cNvSpPr>
            <a:spLocks noGrp="1" noChangeArrowheads="1"/>
          </p:cNvSpPr>
          <p:nvPr>
            <p:ph type="body" idx="1"/>
          </p:nvPr>
        </p:nvSpPr>
        <p:spPr>
          <a:xfrm>
            <a:off x="457200" y="2133600"/>
            <a:ext cx="8229600" cy="4572000"/>
          </a:xfrm>
          <a:noFill/>
          <a:ln/>
        </p:spPr>
        <p:txBody>
          <a:bodyPr/>
          <a:lstStyle/>
          <a:p>
            <a:r>
              <a:rPr lang="en-US"/>
              <a:t>More likely to preserve optimal structure</a:t>
            </a:r>
          </a:p>
          <a:p>
            <a:r>
              <a:rPr lang="en-US"/>
              <a:t>1111 0000 will equally like:</a:t>
            </a:r>
          </a:p>
          <a:p>
            <a:pPr lvl="1"/>
            <a:r>
              <a:rPr lang="en-US"/>
              <a:t>1111 1000</a:t>
            </a:r>
          </a:p>
          <a:p>
            <a:pPr lvl="1"/>
            <a:r>
              <a:rPr lang="en-US"/>
              <a:t>1111 1100</a:t>
            </a:r>
          </a:p>
          <a:p>
            <a:pPr lvl="1"/>
            <a:r>
              <a:rPr lang="en-US"/>
              <a:t>1111 1110</a:t>
            </a:r>
          </a:p>
          <a:p>
            <a:r>
              <a:rPr lang="en-US"/>
              <a:t>But will dislike individuals </a:t>
            </a:r>
            <a:r>
              <a:rPr lang="en-US" b="1"/>
              <a:t>not</a:t>
            </a:r>
            <a:r>
              <a:rPr lang="en-US"/>
              <a:t> of the form:</a:t>
            </a:r>
          </a:p>
          <a:p>
            <a:pPr lvl="1"/>
            <a:r>
              <a:rPr lang="en-US"/>
              <a:t>1111 xxxx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stickMan"/>
          <p:cNvPicPr>
            <a:picLocks noChangeAspect="1" noChangeArrowheads="1"/>
          </p:cNvPicPr>
          <p:nvPr/>
        </p:nvPicPr>
        <p:blipFill>
          <a:blip r:embed="rId2" cstate="print"/>
          <a:srcRect/>
          <a:stretch>
            <a:fillRect/>
          </a:stretch>
        </p:blipFill>
        <p:spPr bwMode="auto">
          <a:xfrm>
            <a:off x="1295400" y="4572000"/>
            <a:ext cx="719138" cy="1295400"/>
          </a:xfrm>
          <a:prstGeom prst="rect">
            <a:avLst/>
          </a:prstGeom>
          <a:noFill/>
        </p:spPr>
      </p:pic>
      <p:pic>
        <p:nvPicPr>
          <p:cNvPr id="191491" name="Picture 3" descr="stickMan3"/>
          <p:cNvPicPr>
            <a:picLocks noChangeAspect="1" noChangeArrowheads="1"/>
          </p:cNvPicPr>
          <p:nvPr/>
        </p:nvPicPr>
        <p:blipFill>
          <a:blip r:embed="rId3" cstate="print"/>
          <a:srcRect/>
          <a:stretch>
            <a:fillRect/>
          </a:stretch>
        </p:blipFill>
        <p:spPr bwMode="auto">
          <a:xfrm>
            <a:off x="5029200" y="2057400"/>
            <a:ext cx="808038" cy="1447800"/>
          </a:xfrm>
          <a:prstGeom prst="rect">
            <a:avLst/>
          </a:prstGeom>
          <a:noFill/>
        </p:spPr>
      </p:pic>
      <p:pic>
        <p:nvPicPr>
          <p:cNvPr id="191492" name="Picture 4" descr="stickMan4"/>
          <p:cNvPicPr>
            <a:picLocks noChangeAspect="1" noChangeArrowheads="1"/>
          </p:cNvPicPr>
          <p:nvPr/>
        </p:nvPicPr>
        <p:blipFill>
          <a:blip r:embed="rId4" cstate="print"/>
          <a:srcRect/>
          <a:stretch>
            <a:fillRect/>
          </a:stretch>
        </p:blipFill>
        <p:spPr bwMode="auto">
          <a:xfrm>
            <a:off x="2819400" y="1905000"/>
            <a:ext cx="1371600" cy="1619250"/>
          </a:xfrm>
          <a:prstGeom prst="rect">
            <a:avLst/>
          </a:prstGeom>
          <a:noFill/>
        </p:spPr>
      </p:pic>
      <p:pic>
        <p:nvPicPr>
          <p:cNvPr id="191493" name="Picture 5" descr="femInd"/>
          <p:cNvPicPr>
            <a:picLocks noChangeAspect="1" noChangeArrowheads="1"/>
          </p:cNvPicPr>
          <p:nvPr/>
        </p:nvPicPr>
        <p:blipFill>
          <a:blip r:embed="rId5" cstate="print"/>
          <a:srcRect/>
          <a:stretch>
            <a:fillRect/>
          </a:stretch>
        </p:blipFill>
        <p:spPr bwMode="auto">
          <a:xfrm>
            <a:off x="1219200" y="1905000"/>
            <a:ext cx="1128713" cy="1790700"/>
          </a:xfrm>
          <a:prstGeom prst="rect">
            <a:avLst/>
          </a:prstGeom>
          <a:noFill/>
        </p:spPr>
      </p:pic>
      <p:pic>
        <p:nvPicPr>
          <p:cNvPr id="191494" name="Picture 6" descr="stickMan5"/>
          <p:cNvPicPr>
            <a:picLocks noChangeAspect="1" noChangeArrowheads="1"/>
          </p:cNvPicPr>
          <p:nvPr/>
        </p:nvPicPr>
        <p:blipFill>
          <a:blip r:embed="rId6" cstate="print"/>
          <a:srcRect/>
          <a:stretch>
            <a:fillRect/>
          </a:stretch>
        </p:blipFill>
        <p:spPr bwMode="auto">
          <a:xfrm>
            <a:off x="7162800" y="1981200"/>
            <a:ext cx="971550" cy="1676400"/>
          </a:xfrm>
          <a:prstGeom prst="rect">
            <a:avLst/>
          </a:prstGeom>
          <a:noFill/>
        </p:spPr>
      </p:pic>
      <p:pic>
        <p:nvPicPr>
          <p:cNvPr id="191495" name="Picture 7" descr="stickMan6"/>
          <p:cNvPicPr>
            <a:picLocks noChangeAspect="1" noChangeArrowheads="1"/>
          </p:cNvPicPr>
          <p:nvPr/>
        </p:nvPicPr>
        <p:blipFill>
          <a:blip r:embed="rId7" cstate="print"/>
          <a:srcRect/>
          <a:stretch>
            <a:fillRect/>
          </a:stretch>
        </p:blipFill>
        <p:spPr bwMode="auto">
          <a:xfrm>
            <a:off x="7315200" y="4343400"/>
            <a:ext cx="874713" cy="1600200"/>
          </a:xfrm>
          <a:prstGeom prst="rect">
            <a:avLst/>
          </a:prstGeom>
          <a:noFill/>
        </p:spPr>
      </p:pic>
      <p:pic>
        <p:nvPicPr>
          <p:cNvPr id="191496" name="Picture 8" descr="stickMan7"/>
          <p:cNvPicPr>
            <a:picLocks noChangeAspect="1" noChangeArrowheads="1"/>
          </p:cNvPicPr>
          <p:nvPr/>
        </p:nvPicPr>
        <p:blipFill>
          <a:blip r:embed="rId8" cstate="print"/>
          <a:srcRect l="13637" t="9698" r="13637" b="7878"/>
          <a:stretch>
            <a:fillRect/>
          </a:stretch>
        </p:blipFill>
        <p:spPr bwMode="auto">
          <a:xfrm>
            <a:off x="4876800" y="4343400"/>
            <a:ext cx="1362075" cy="1447800"/>
          </a:xfrm>
          <a:prstGeom prst="rect">
            <a:avLst/>
          </a:prstGeom>
          <a:noFill/>
        </p:spPr>
      </p:pic>
      <p:sp>
        <p:nvSpPr>
          <p:cNvPr id="191497" name="Line 9"/>
          <p:cNvSpPr>
            <a:spLocks noChangeShapeType="1"/>
          </p:cNvSpPr>
          <p:nvPr/>
        </p:nvSpPr>
        <p:spPr bwMode="auto">
          <a:xfrm>
            <a:off x="1676400" y="3733800"/>
            <a:ext cx="0" cy="762000"/>
          </a:xfrm>
          <a:prstGeom prst="line">
            <a:avLst/>
          </a:prstGeom>
          <a:noFill/>
          <a:ln w="25400">
            <a:solidFill>
              <a:schemeClr val="tx1"/>
            </a:solidFill>
            <a:round/>
            <a:headEnd type="stealth" w="lg" len="lg"/>
            <a:tailEnd type="stealth" w="lg" len="lg"/>
          </a:ln>
          <a:effectLst/>
        </p:spPr>
        <p:txBody>
          <a:bodyPr/>
          <a:lstStyle/>
          <a:p>
            <a:endParaRPr lang="en-US"/>
          </a:p>
        </p:txBody>
      </p:sp>
      <p:sp>
        <p:nvSpPr>
          <p:cNvPr id="191498" name="Line 10"/>
          <p:cNvSpPr>
            <a:spLocks noChangeShapeType="1"/>
          </p:cNvSpPr>
          <p:nvPr/>
        </p:nvSpPr>
        <p:spPr bwMode="auto">
          <a:xfrm>
            <a:off x="3352800" y="3581400"/>
            <a:ext cx="0" cy="762000"/>
          </a:xfrm>
          <a:prstGeom prst="line">
            <a:avLst/>
          </a:prstGeom>
          <a:noFill/>
          <a:ln w="25400">
            <a:solidFill>
              <a:schemeClr val="tx1"/>
            </a:solidFill>
            <a:round/>
            <a:headEnd type="stealth" w="lg" len="lg"/>
            <a:tailEnd type="stealth" w="lg" len="lg"/>
          </a:ln>
          <a:effectLst/>
        </p:spPr>
        <p:txBody>
          <a:bodyPr/>
          <a:lstStyle/>
          <a:p>
            <a:endParaRPr lang="en-US"/>
          </a:p>
        </p:txBody>
      </p:sp>
      <p:sp>
        <p:nvSpPr>
          <p:cNvPr id="191499" name="Line 11"/>
          <p:cNvSpPr>
            <a:spLocks noChangeShapeType="1"/>
          </p:cNvSpPr>
          <p:nvPr/>
        </p:nvSpPr>
        <p:spPr bwMode="auto">
          <a:xfrm>
            <a:off x="5410200" y="3505200"/>
            <a:ext cx="0" cy="762000"/>
          </a:xfrm>
          <a:prstGeom prst="line">
            <a:avLst/>
          </a:prstGeom>
          <a:noFill/>
          <a:ln w="25400">
            <a:solidFill>
              <a:schemeClr val="tx1"/>
            </a:solidFill>
            <a:round/>
            <a:headEnd type="stealth" w="lg" len="lg"/>
            <a:tailEnd type="stealth" w="lg" len="lg"/>
          </a:ln>
          <a:effectLst/>
        </p:spPr>
        <p:txBody>
          <a:bodyPr/>
          <a:lstStyle/>
          <a:p>
            <a:endParaRPr lang="en-US"/>
          </a:p>
        </p:txBody>
      </p:sp>
      <p:sp>
        <p:nvSpPr>
          <p:cNvPr id="191500" name="Line 12"/>
          <p:cNvSpPr>
            <a:spLocks noChangeShapeType="1"/>
          </p:cNvSpPr>
          <p:nvPr/>
        </p:nvSpPr>
        <p:spPr bwMode="auto">
          <a:xfrm>
            <a:off x="7696200" y="3581400"/>
            <a:ext cx="0" cy="762000"/>
          </a:xfrm>
          <a:prstGeom prst="line">
            <a:avLst/>
          </a:prstGeom>
          <a:noFill/>
          <a:ln w="25400">
            <a:solidFill>
              <a:schemeClr val="tx1"/>
            </a:solidFill>
            <a:round/>
            <a:headEnd type="stealth" w="lg" len="lg"/>
            <a:tailEnd type="stealth" w="lg" len="lg"/>
          </a:ln>
          <a:effectLst/>
        </p:spPr>
        <p:txBody>
          <a:bodyPr/>
          <a:lstStyle/>
          <a:p>
            <a:endParaRPr lang="en-US"/>
          </a:p>
        </p:txBody>
      </p:sp>
      <p:pic>
        <p:nvPicPr>
          <p:cNvPr id="191501" name="Picture 13" descr="stick_woman"/>
          <p:cNvPicPr>
            <a:picLocks noChangeAspect="1" noChangeArrowheads="1"/>
          </p:cNvPicPr>
          <p:nvPr/>
        </p:nvPicPr>
        <p:blipFill>
          <a:blip r:embed="rId9" cstate="print"/>
          <a:srcRect/>
          <a:stretch>
            <a:fillRect/>
          </a:stretch>
        </p:blipFill>
        <p:spPr bwMode="auto">
          <a:xfrm>
            <a:off x="2743200" y="4343400"/>
            <a:ext cx="1371600" cy="1828800"/>
          </a:xfrm>
          <a:prstGeom prst="rect">
            <a:avLst/>
          </a:prstGeom>
          <a:noFill/>
        </p:spPr>
      </p:pic>
      <p:pic>
        <p:nvPicPr>
          <p:cNvPr id="191502" name="Picture 14" descr="point"/>
          <p:cNvPicPr>
            <a:picLocks noChangeAspect="1" noChangeArrowheads="1"/>
          </p:cNvPicPr>
          <p:nvPr/>
        </p:nvPicPr>
        <p:blipFill>
          <a:blip r:embed="rId10" cstate="print"/>
          <a:srcRect l="37042" t="4309" r="35178" b="24695"/>
          <a:stretch>
            <a:fillRect/>
          </a:stretch>
        </p:blipFill>
        <p:spPr bwMode="auto">
          <a:xfrm>
            <a:off x="4267200" y="0"/>
            <a:ext cx="685800" cy="1752600"/>
          </a:xfrm>
          <a:prstGeom prst="rect">
            <a:avLst/>
          </a:prstGeom>
          <a:noFill/>
        </p:spPr>
      </p:pic>
      <p:sp>
        <p:nvSpPr>
          <p:cNvPr id="191503" name="Text Box 15"/>
          <p:cNvSpPr txBox="1">
            <a:spLocks noChangeArrowheads="1"/>
          </p:cNvSpPr>
          <p:nvPr/>
        </p:nvSpPr>
        <p:spPr bwMode="auto">
          <a:xfrm>
            <a:off x="4953000" y="838200"/>
            <a:ext cx="4033838" cy="579438"/>
          </a:xfrm>
          <a:prstGeom prst="rect">
            <a:avLst/>
          </a:prstGeom>
          <a:noFill/>
          <a:ln w="9525">
            <a:noFill/>
            <a:miter lim="800000"/>
            <a:headEnd/>
            <a:tailEnd/>
          </a:ln>
          <a:effectLst/>
        </p:spPr>
        <p:txBody>
          <a:bodyPr wrap="none">
            <a:spAutoFit/>
          </a:bodyPr>
          <a:lstStyle/>
          <a:p>
            <a:r>
              <a:rPr lang="en-US" sz="3200" b="1">
                <a:latin typeface="Times" pitchFamily="18" charset="0"/>
              </a:rPr>
              <a:t>Democratic 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14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14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5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4167 -0.00371 C -0.16372 -0.00209 -0.2849 0.00393 -0.40695 0.00555 C -0.4165 0.00972 -0.40486 0.00393 -0.41667 0.01296 C -0.42205 0.01713 -0.42587 0.01782 -0.43056 0.02407 C -0.44497 0.08148 -0.43334 0.03125 -0.43473 0.18148 C -0.43368 0.20231 -0.43177 0.21227 -0.43334 0.23148 C -0.43282 0.23333 -0.43299 0.23565 -0.43195 0.23703 C -0.42049 0.25231 -0.42084 0.24166 -0.42084 0.25 " pathEditMode="relative" ptsTypes="fffffffA">
                                      <p:cBhvr>
                                        <p:cTn id="16" dur="2000" fill="hold"/>
                                        <p:tgtEl>
                                          <p:spTgt spid="191502"/>
                                        </p:tgtEl>
                                        <p:attrNameLst>
                                          <p:attrName>ppt_x</p:attrName>
                                          <p:attrName>ppt_y</p:attrName>
                                        </p:attrNameLst>
                                      </p:cBhvr>
                                    </p:animMotion>
                                  </p:childTnLst>
                                </p:cTn>
                              </p:par>
                              <p:par>
                                <p:cTn id="17" presetID="8" presetClass="emph" presetSubtype="0" fill="hold" nodeType="withEffect">
                                  <p:stCondLst>
                                    <p:cond delay="0"/>
                                  </p:stCondLst>
                                  <p:childTnLst>
                                    <p:animRot by="5400000">
                                      <p:cBhvr>
                                        <p:cTn id="18" dur="500" fill="hold"/>
                                        <p:tgtEl>
                                          <p:spTgt spid="191502"/>
                                        </p:tgtEl>
                                        <p:attrNameLst>
                                          <p:attrName>r</p:attrName>
                                        </p:attrNameLst>
                                      </p:cBhvr>
                                    </p:animRot>
                                  </p:childTnLst>
                                </p:cTn>
                              </p:par>
                            </p:childTnLst>
                          </p:cTn>
                        </p:par>
                        <p:par>
                          <p:cTn id="19" fill="hold">
                            <p:stCondLst>
                              <p:cond delay="2000"/>
                            </p:stCondLst>
                            <p:childTnLst>
                              <p:par>
                                <p:cTn id="20" presetID="0" presetClass="path" presetSubtype="0" accel="50000" decel="50000" fill="hold" nodeType="afterEffect">
                                  <p:stCondLst>
                                    <p:cond delay="0"/>
                                  </p:stCondLst>
                                  <p:childTnLst>
                                    <p:animMotion origin="layout" path="M 0 0 C 0.02639 0 0.05278 0 0.07917 0 " pathEditMode="relative" ptsTypes="fA">
                                      <p:cBhvr>
                                        <p:cTn id="21" dur="2000" fill="hold"/>
                                        <p:tgtEl>
                                          <p:spTgt spid="191490"/>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 0 C 0.02639 0 0.05278 0 0.07917 0 " pathEditMode="relative" ptsTypes="fA">
                                      <p:cBhvr>
                                        <p:cTn id="23" dur="2000" fill="hold"/>
                                        <p:tgtEl>
                                          <p:spTgt spid="191493"/>
                                        </p:tgtEl>
                                        <p:attrNameLst>
                                          <p:attrName>ppt_x</p:attrName>
                                          <p:attrName>ppt_y</p:attrName>
                                        </p:attrNameLst>
                                      </p:cBhvr>
                                    </p:animMotion>
                                  </p:childTnLst>
                                </p:cTn>
                              </p:par>
                              <p:par>
                                <p:cTn id="24" presetID="0" presetClass="path" presetSubtype="0" accel="50000" decel="50000" fill="hold" grpId="1" nodeType="withEffect">
                                  <p:stCondLst>
                                    <p:cond delay="0"/>
                                  </p:stCondLst>
                                  <p:childTnLst>
                                    <p:animMotion origin="layout" path="M 0 0 C 0.02639 0 0.05278 0 0.07917 0 " pathEditMode="relative" ptsTypes="fA">
                                      <p:cBhvr>
                                        <p:cTn id="25" dur="2000" fill="hold"/>
                                        <p:tgtEl>
                                          <p:spTgt spid="191497"/>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0 0 C 0.01493 -0.00671 0.05903 0 0.075 0 " pathEditMode="relative" ptsTypes="fA">
                                      <p:cBhvr>
                                        <p:cTn id="27" dur="2000" fill="hold"/>
                                        <p:tgtEl>
                                          <p:spTgt spid="191492"/>
                                        </p:tgtEl>
                                        <p:attrNameLst>
                                          <p:attrName>ppt_x</p:attrName>
                                          <p:attrName>ppt_y</p:attrName>
                                        </p:attrNameLst>
                                      </p:cBhvr>
                                    </p:animMotion>
                                  </p:childTnLst>
                                </p:cTn>
                              </p:par>
                              <p:par>
                                <p:cTn id="28" presetID="0" presetClass="path" presetSubtype="0" accel="50000" decel="50000" fill="hold" grpId="1" nodeType="withEffect">
                                  <p:stCondLst>
                                    <p:cond delay="0"/>
                                  </p:stCondLst>
                                  <p:childTnLst>
                                    <p:animMotion origin="layout" path="M 0 0 C 0.01493 -0.00671 0.05903 0 0.075 0 " pathEditMode="relative" ptsTypes="fA">
                                      <p:cBhvr>
                                        <p:cTn id="29" dur="2000" fill="hold"/>
                                        <p:tgtEl>
                                          <p:spTgt spid="191498"/>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0 0 C 0.01493 -0.00671 0.05903 0 0.075 0 " pathEditMode="relative" ptsTypes="fA">
                                      <p:cBhvr>
                                        <p:cTn id="31" dur="2000" fill="hold"/>
                                        <p:tgtEl>
                                          <p:spTgt spid="191501"/>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191490"/>
                                        </p:tgtEl>
                                        <p:attrNameLst>
                                          <p:attrName>ppt_x</p:attrName>
                                        </p:attrNameLst>
                                      </p:cBhvr>
                                      <p:tavLst>
                                        <p:tav tm="0">
                                          <p:val>
                                            <p:strVal val="ppt_x"/>
                                          </p:val>
                                        </p:tav>
                                        <p:tav tm="100000">
                                          <p:val>
                                            <p:strVal val="ppt_x"/>
                                          </p:val>
                                        </p:tav>
                                      </p:tavLst>
                                    </p:anim>
                                    <p:anim calcmode="lin" valueType="num">
                                      <p:cBhvr additive="base">
                                        <p:cTn id="36" dur="500"/>
                                        <p:tgtEl>
                                          <p:spTgt spid="191490"/>
                                        </p:tgtEl>
                                        <p:attrNameLst>
                                          <p:attrName>ppt_y</p:attrName>
                                        </p:attrNameLst>
                                      </p:cBhvr>
                                      <p:tavLst>
                                        <p:tav tm="0">
                                          <p:val>
                                            <p:strVal val="ppt_y"/>
                                          </p:val>
                                        </p:tav>
                                        <p:tav tm="100000">
                                          <p:val>
                                            <p:strVal val="1+ppt_h/2"/>
                                          </p:val>
                                        </p:tav>
                                      </p:tavLst>
                                    </p:anim>
                                    <p:set>
                                      <p:cBhvr>
                                        <p:cTn id="37" dur="1" fill="hold">
                                          <p:stCondLst>
                                            <p:cond delay="499"/>
                                          </p:stCondLst>
                                        </p:cTn>
                                        <p:tgtEl>
                                          <p:spTgt spid="191490"/>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191493"/>
                                        </p:tgtEl>
                                        <p:attrNameLst>
                                          <p:attrName>ppt_x</p:attrName>
                                        </p:attrNameLst>
                                      </p:cBhvr>
                                      <p:tavLst>
                                        <p:tav tm="0">
                                          <p:val>
                                            <p:strVal val="ppt_x"/>
                                          </p:val>
                                        </p:tav>
                                        <p:tav tm="100000">
                                          <p:val>
                                            <p:strVal val="ppt_x"/>
                                          </p:val>
                                        </p:tav>
                                      </p:tavLst>
                                    </p:anim>
                                    <p:anim calcmode="lin" valueType="num">
                                      <p:cBhvr additive="base">
                                        <p:cTn id="40" dur="500"/>
                                        <p:tgtEl>
                                          <p:spTgt spid="191493"/>
                                        </p:tgtEl>
                                        <p:attrNameLst>
                                          <p:attrName>ppt_y</p:attrName>
                                        </p:attrNameLst>
                                      </p:cBhvr>
                                      <p:tavLst>
                                        <p:tav tm="0">
                                          <p:val>
                                            <p:strVal val="ppt_y"/>
                                          </p:val>
                                        </p:tav>
                                        <p:tav tm="100000">
                                          <p:val>
                                            <p:strVal val="1+ppt_h/2"/>
                                          </p:val>
                                        </p:tav>
                                      </p:tavLst>
                                    </p:anim>
                                    <p:set>
                                      <p:cBhvr>
                                        <p:cTn id="41" dur="1" fill="hold">
                                          <p:stCondLst>
                                            <p:cond delay="499"/>
                                          </p:stCondLst>
                                        </p:cTn>
                                        <p:tgtEl>
                                          <p:spTgt spid="191493"/>
                                        </p:tgtEl>
                                        <p:attrNameLst>
                                          <p:attrName>style.visibility</p:attrName>
                                        </p:attrNameLst>
                                      </p:cBhvr>
                                      <p:to>
                                        <p:strVal val="hidden"/>
                                      </p:to>
                                    </p:set>
                                  </p:childTnLst>
                                </p:cTn>
                              </p:par>
                              <p:par>
                                <p:cTn id="42" presetID="2" presetClass="exit" presetSubtype="4" fill="hold" grpId="2" nodeType="withEffect">
                                  <p:stCondLst>
                                    <p:cond delay="0"/>
                                  </p:stCondLst>
                                  <p:childTnLst>
                                    <p:anim calcmode="lin" valueType="num">
                                      <p:cBhvr additive="base">
                                        <p:cTn id="43" dur="500"/>
                                        <p:tgtEl>
                                          <p:spTgt spid="191497"/>
                                        </p:tgtEl>
                                        <p:attrNameLst>
                                          <p:attrName>ppt_x</p:attrName>
                                        </p:attrNameLst>
                                      </p:cBhvr>
                                      <p:tavLst>
                                        <p:tav tm="0">
                                          <p:val>
                                            <p:strVal val="ppt_x"/>
                                          </p:val>
                                        </p:tav>
                                        <p:tav tm="100000">
                                          <p:val>
                                            <p:strVal val="ppt_x"/>
                                          </p:val>
                                        </p:tav>
                                      </p:tavLst>
                                    </p:anim>
                                    <p:anim calcmode="lin" valueType="num">
                                      <p:cBhvr additive="base">
                                        <p:cTn id="44" dur="500"/>
                                        <p:tgtEl>
                                          <p:spTgt spid="191497"/>
                                        </p:tgtEl>
                                        <p:attrNameLst>
                                          <p:attrName>ppt_y</p:attrName>
                                        </p:attrNameLst>
                                      </p:cBhvr>
                                      <p:tavLst>
                                        <p:tav tm="0">
                                          <p:val>
                                            <p:strVal val="ppt_y"/>
                                          </p:val>
                                        </p:tav>
                                        <p:tav tm="100000">
                                          <p:val>
                                            <p:strVal val="1+ppt_h/2"/>
                                          </p:val>
                                        </p:tav>
                                      </p:tavLst>
                                    </p:anim>
                                    <p:set>
                                      <p:cBhvr>
                                        <p:cTn id="45" dur="1" fill="hold">
                                          <p:stCondLst>
                                            <p:cond delay="499"/>
                                          </p:stCondLst>
                                        </p:cTn>
                                        <p:tgtEl>
                                          <p:spTgt spid="191497"/>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91502"/>
                                        </p:tgtEl>
                                      </p:cBhvr>
                                    </p:animEffect>
                                    <p:set>
                                      <p:cBhvr>
                                        <p:cTn id="48" dur="1" fill="hold">
                                          <p:stCondLst>
                                            <p:cond delay="499"/>
                                          </p:stCondLst>
                                        </p:cTn>
                                        <p:tgtEl>
                                          <p:spTgt spid="191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animBg="1"/>
      <p:bldP spid="191497" grpId="1" animBg="1"/>
      <p:bldP spid="191497" grpId="2" animBg="1"/>
      <p:bldP spid="191498" grpId="0" animBg="1"/>
      <p:bldP spid="191498" grpId="1" animBg="1"/>
      <p:bldP spid="191499" grpId="0" animBg="1"/>
      <p:bldP spid="1915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5800" y="914400"/>
            <a:ext cx="7772400" cy="1143000"/>
          </a:xfrm>
        </p:spPr>
        <p:txBody>
          <a:bodyPr/>
          <a:lstStyle/>
          <a:p>
            <a:r>
              <a:rPr lang="en-US"/>
              <a:t>Why </a:t>
            </a:r>
            <a:r>
              <a:rPr lang="en-US">
                <a:solidFill>
                  <a:srgbClr val="0066FF"/>
                </a:solidFill>
              </a:rPr>
              <a:t>ELOOMS</a:t>
            </a:r>
            <a:r>
              <a:rPr lang="en-US"/>
              <a:t> does not work as well on Easy Problem</a:t>
            </a:r>
          </a:p>
        </p:txBody>
      </p:sp>
      <p:sp>
        <p:nvSpPr>
          <p:cNvPr id="249859" name="Rectangle 3"/>
          <p:cNvSpPr>
            <a:spLocks noGrp="1" noChangeArrowheads="1"/>
          </p:cNvSpPr>
          <p:nvPr>
            <p:ph type="body" idx="1"/>
          </p:nvPr>
        </p:nvSpPr>
        <p:spPr>
          <a:xfrm>
            <a:off x="685800" y="2667000"/>
            <a:ext cx="7772400" cy="3352800"/>
          </a:xfrm>
        </p:spPr>
        <p:txBody>
          <a:bodyPr/>
          <a:lstStyle/>
          <a:p>
            <a:r>
              <a:rPr lang="en-US"/>
              <a:t>High fitness – short distance to optimal</a:t>
            </a:r>
          </a:p>
          <a:p>
            <a:r>
              <a:rPr lang="en-US"/>
              <a:t>Mating with high fitness individuals – closer to optimal offspring</a:t>
            </a:r>
          </a:p>
          <a:p>
            <a:r>
              <a:rPr lang="en-US"/>
              <a:t>Fitness – good measure of good mate</a:t>
            </a:r>
          </a:p>
          <a:p>
            <a:r>
              <a:rPr lang="en-US"/>
              <a:t>ELOOMS – approximate measure of good mate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152400" y="609600"/>
            <a:ext cx="8763000" cy="1143000"/>
          </a:xfrm>
        </p:spPr>
        <p:txBody>
          <a:bodyPr/>
          <a:lstStyle/>
          <a:p>
            <a:r>
              <a:rPr lang="en-US">
                <a:solidFill>
                  <a:srgbClr val="0066FF"/>
                </a:solidFill>
              </a:rPr>
              <a:t>ELOOMS</a:t>
            </a:r>
            <a:r>
              <a:rPr lang="en-US"/>
              <a:t> computational overhead</a:t>
            </a:r>
          </a:p>
        </p:txBody>
      </p:sp>
      <p:sp>
        <p:nvSpPr>
          <p:cNvPr id="251907" name="Rectangle 3"/>
          <p:cNvSpPr>
            <a:spLocks noGrp="1" noChangeArrowheads="1"/>
          </p:cNvSpPr>
          <p:nvPr>
            <p:ph type="body" idx="1"/>
          </p:nvPr>
        </p:nvSpPr>
        <p:spPr>
          <a:xfrm>
            <a:off x="381000" y="1981200"/>
            <a:ext cx="8229600" cy="4114800"/>
          </a:xfrm>
        </p:spPr>
        <p:txBody>
          <a:bodyPr/>
          <a:lstStyle/>
          <a:p>
            <a:r>
              <a:rPr lang="en-US" i="1"/>
              <a:t>L</a:t>
            </a:r>
            <a:r>
              <a:rPr lang="en-US"/>
              <a:t> – solution length</a:t>
            </a:r>
          </a:p>
          <a:p>
            <a:r>
              <a:rPr lang="el-GR" i="1">
                <a:cs typeface="Arial" charset="0"/>
              </a:rPr>
              <a:t>μ</a:t>
            </a:r>
            <a:r>
              <a:rPr lang="en-US" i="1">
                <a:cs typeface="Arial" charset="0"/>
              </a:rPr>
              <a:t> – </a:t>
            </a:r>
            <a:r>
              <a:rPr lang="en-US">
                <a:cs typeface="Arial" charset="0"/>
              </a:rPr>
              <a:t>population size</a:t>
            </a:r>
          </a:p>
          <a:p>
            <a:r>
              <a:rPr lang="en-US" i="1">
                <a:cs typeface="Arial" charset="0"/>
              </a:rPr>
              <a:t>T</a:t>
            </a:r>
            <a:r>
              <a:rPr lang="en-US">
                <a:cs typeface="Arial" charset="0"/>
              </a:rPr>
              <a:t> – avg # mates evaluated per individual</a:t>
            </a:r>
          </a:p>
          <a:p>
            <a:r>
              <a:rPr lang="en-US">
                <a:cs typeface="Arial" charset="0"/>
              </a:rPr>
              <a:t>Update stage:</a:t>
            </a:r>
          </a:p>
          <a:p>
            <a:pPr lvl="1"/>
            <a:r>
              <a:rPr lang="en-US" i="1">
                <a:cs typeface="Arial" charset="0"/>
              </a:rPr>
              <a:t>6L</a:t>
            </a:r>
            <a:r>
              <a:rPr lang="en-US">
                <a:cs typeface="Arial" charset="0"/>
              </a:rPr>
              <a:t> additions</a:t>
            </a:r>
          </a:p>
          <a:p>
            <a:r>
              <a:rPr lang="en-US">
                <a:cs typeface="Arial" charset="0"/>
              </a:rPr>
              <a:t>Mate selection stage:</a:t>
            </a:r>
          </a:p>
          <a:p>
            <a:pPr lvl="1"/>
            <a:r>
              <a:rPr lang="en-US" i="1">
                <a:cs typeface="Arial" charset="0"/>
              </a:rPr>
              <a:t>2L*T*</a:t>
            </a:r>
            <a:r>
              <a:rPr lang="en-US">
                <a:cs typeface="Arial" charset="0"/>
              </a:rPr>
              <a:t> </a:t>
            </a:r>
            <a:r>
              <a:rPr lang="el-GR" i="1">
                <a:cs typeface="Arial" charset="0"/>
              </a:rPr>
              <a:t>μ</a:t>
            </a:r>
            <a:r>
              <a:rPr lang="en-US" i="1">
                <a:cs typeface="Arial" charset="0"/>
              </a:rPr>
              <a:t> </a:t>
            </a:r>
            <a:r>
              <a:rPr lang="en-US">
                <a:cs typeface="Arial" charset="0"/>
              </a:rPr>
              <a:t>additions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685800" y="762000"/>
            <a:ext cx="7772400" cy="1143000"/>
          </a:xfrm>
        </p:spPr>
        <p:txBody>
          <a:bodyPr/>
          <a:lstStyle/>
          <a:p>
            <a:r>
              <a:rPr lang="en-US">
                <a:solidFill>
                  <a:srgbClr val="0066FF"/>
                </a:solidFill>
              </a:rPr>
              <a:t>ELOOMS</a:t>
            </a:r>
            <a:r>
              <a:rPr lang="en-US"/>
              <a:t> Summary</a:t>
            </a:r>
          </a:p>
        </p:txBody>
      </p:sp>
      <p:sp>
        <p:nvSpPr>
          <p:cNvPr id="228355" name="Rectangle 3"/>
          <p:cNvSpPr>
            <a:spLocks noGrp="1" noChangeArrowheads="1"/>
          </p:cNvSpPr>
          <p:nvPr>
            <p:ph type="body" idx="1"/>
          </p:nvPr>
        </p:nvSpPr>
        <p:spPr/>
        <p:txBody>
          <a:bodyPr/>
          <a:lstStyle/>
          <a:p>
            <a:r>
              <a:rPr lang="en-US"/>
              <a:t>Advantages</a:t>
            </a:r>
          </a:p>
          <a:p>
            <a:pPr lvl="1"/>
            <a:r>
              <a:rPr lang="en-US"/>
              <a:t>Autonomous mate pairing</a:t>
            </a:r>
          </a:p>
          <a:p>
            <a:pPr lvl="1"/>
            <a:r>
              <a:rPr lang="en-US"/>
              <a:t>Improved performance (some cases)</a:t>
            </a:r>
          </a:p>
          <a:p>
            <a:pPr lvl="1"/>
            <a:r>
              <a:rPr lang="en-US"/>
              <a:t>Natural termination condition</a:t>
            </a:r>
          </a:p>
          <a:p>
            <a:r>
              <a:rPr lang="en-US"/>
              <a:t>Disadvantages</a:t>
            </a:r>
          </a:p>
          <a:p>
            <a:pPr lvl="1"/>
            <a:r>
              <a:rPr lang="en-US"/>
              <a:t>Relies on competition selection pressure</a:t>
            </a:r>
          </a:p>
          <a:p>
            <a:pPr lvl="1"/>
            <a:r>
              <a:rPr lang="en-US"/>
              <a:t>Computational overhead can be significant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762000" y="2286000"/>
            <a:ext cx="7772400" cy="2057400"/>
          </a:xfrm>
        </p:spPr>
        <p:txBody>
          <a:bodyPr/>
          <a:lstStyle/>
          <a:p>
            <a:r>
              <a:rPr lang="en-US" b="1">
                <a:solidFill>
                  <a:srgbClr val="0066FF"/>
                </a:solidFill>
              </a:rPr>
              <a:t>GPS-EA + ELOOMS Hybrid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t>Expiration of population P</a:t>
            </a:r>
            <a:r>
              <a:rPr lang="en-US" baseline="-25000"/>
              <a:t>i</a:t>
            </a:r>
          </a:p>
        </p:txBody>
      </p:sp>
      <p:sp>
        <p:nvSpPr>
          <p:cNvPr id="230403" name="Rectangle 3"/>
          <p:cNvSpPr>
            <a:spLocks noGrp="1" noChangeArrowheads="1"/>
          </p:cNvSpPr>
          <p:nvPr>
            <p:ph type="body" sz="half" idx="1"/>
          </p:nvPr>
        </p:nvSpPr>
        <p:spPr>
          <a:xfrm>
            <a:off x="685800" y="1752600"/>
            <a:ext cx="7315200" cy="2133600"/>
          </a:xfrm>
        </p:spPr>
        <p:txBody>
          <a:bodyPr/>
          <a:lstStyle/>
          <a:p>
            <a:r>
              <a:rPr lang="en-US" dirty="0"/>
              <a:t>If </a:t>
            </a:r>
            <a:r>
              <a:rPr lang="en-US" dirty="0" err="1"/>
              <a:t>F</a:t>
            </a:r>
            <a:r>
              <a:rPr lang="en-US" baseline="-25000" dirty="0" err="1"/>
              <a:t>avg</a:t>
            </a:r>
            <a:r>
              <a:rPr lang="en-US" dirty="0"/>
              <a:t>(P</a:t>
            </a:r>
            <a:r>
              <a:rPr lang="en-US" baseline="-25000" dirty="0"/>
              <a:t>i+1</a:t>
            </a:r>
            <a:r>
              <a:rPr lang="en-US" dirty="0"/>
              <a:t>) </a:t>
            </a:r>
            <a:r>
              <a:rPr lang="en-US" dirty="0" smtClean="0"/>
              <a:t>&lt; </a:t>
            </a:r>
            <a:r>
              <a:rPr lang="en-US" dirty="0" err="1"/>
              <a:t>F</a:t>
            </a:r>
            <a:r>
              <a:rPr lang="en-US" baseline="-25000" dirty="0" err="1"/>
              <a:t>avg</a:t>
            </a:r>
            <a:r>
              <a:rPr lang="en-US" dirty="0"/>
              <a:t>(P</a:t>
            </a:r>
            <a:r>
              <a:rPr lang="en-US" baseline="-25000" dirty="0"/>
              <a:t>i</a:t>
            </a:r>
            <a:r>
              <a:rPr lang="en-US" dirty="0"/>
              <a:t>)</a:t>
            </a:r>
          </a:p>
          <a:p>
            <a:pPr lvl="1"/>
            <a:r>
              <a:rPr lang="en-US" dirty="0"/>
              <a:t>Limiting cases possible</a:t>
            </a:r>
          </a:p>
          <a:p>
            <a:r>
              <a:rPr lang="en-US" dirty="0"/>
              <a:t>If no mate pairs in P</a:t>
            </a:r>
            <a:r>
              <a:rPr lang="en-US" baseline="-25000" dirty="0"/>
              <a:t>i </a:t>
            </a:r>
            <a:r>
              <a:rPr lang="en-US" dirty="0"/>
              <a:t>(ELOOMS)</a:t>
            </a:r>
          </a:p>
          <a:p>
            <a:pPr lvl="1"/>
            <a:r>
              <a:rPr lang="en-US" dirty="0"/>
              <a:t>Detection of the limiting cases</a:t>
            </a:r>
          </a:p>
        </p:txBody>
      </p:sp>
      <p:graphicFrame>
        <p:nvGraphicFramePr>
          <p:cNvPr id="230404" name="Object 4"/>
          <p:cNvGraphicFramePr>
            <a:graphicFrameLocks noGrp="1" noChangeAspect="1"/>
          </p:cNvGraphicFramePr>
          <p:nvPr>
            <p:ph sz="quarter" idx="2"/>
          </p:nvPr>
        </p:nvGraphicFramePr>
        <p:xfrm>
          <a:off x="4724400" y="3810000"/>
          <a:ext cx="4191000" cy="2765425"/>
        </p:xfrm>
        <a:graphic>
          <a:graphicData uri="http://schemas.openxmlformats.org/presentationml/2006/ole">
            <mc:AlternateContent xmlns:mc="http://schemas.openxmlformats.org/markup-compatibility/2006">
              <mc:Choice xmlns:v="urn:schemas-microsoft-com:vml" Requires="v">
                <p:oleObj spid="_x0000_s230406" name="Chart" r:id="rId4" imgW="4122330" imgH="2720394" progId="Excel.Sheet.8">
                  <p:embed/>
                </p:oleObj>
              </mc:Choice>
              <mc:Fallback>
                <p:oleObj name="Chart" r:id="rId4" imgW="4122330" imgH="2720394"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10000"/>
                        <a:ext cx="4191000"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5" name="Object 5"/>
          <p:cNvGraphicFramePr>
            <a:graphicFrameLocks noGrp="1" noChangeAspect="1"/>
          </p:cNvGraphicFramePr>
          <p:nvPr>
            <p:ph sz="quarter" idx="3"/>
          </p:nvPr>
        </p:nvGraphicFramePr>
        <p:xfrm>
          <a:off x="762000" y="3810000"/>
          <a:ext cx="3810000" cy="2816225"/>
        </p:xfrm>
        <a:graphic>
          <a:graphicData uri="http://schemas.openxmlformats.org/presentationml/2006/ole">
            <mc:AlternateContent xmlns:mc="http://schemas.openxmlformats.org/markup-compatibility/2006">
              <mc:Choice xmlns:v="urn:schemas-microsoft-com:vml" Requires="v">
                <p:oleObj spid="_x0000_s230407" name="Chart" r:id="rId7" imgW="3482322" imgH="2575524" progId="Excel.Sheet.8">
                  <p:embed/>
                </p:oleObj>
              </mc:Choice>
              <mc:Fallback>
                <p:oleObj name="Chart" r:id="rId7" imgW="3482322" imgH="2575524" progId="Excel.Sheet.8">
                  <p:embed/>
                  <p:pic>
                    <p:nvPicPr>
                      <p:cNvPr id="0" name="Picture 5"/>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810000"/>
                        <a:ext cx="38100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Comparing the Algorithms</a:t>
            </a:r>
          </a:p>
        </p:txBody>
      </p:sp>
      <p:pic>
        <p:nvPicPr>
          <p:cNvPr id="231427" name="Picture 3" descr="EAP1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514600"/>
            <a:ext cx="4038600" cy="3838575"/>
          </a:xfrm>
          <a:prstGeom prst="rect">
            <a:avLst/>
          </a:prstGeom>
          <a:noFill/>
        </p:spPr>
      </p:pic>
      <p:pic>
        <p:nvPicPr>
          <p:cNvPr id="231428" name="Picture 4" descr="EAP1M"/>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4400" y="2514600"/>
            <a:ext cx="4191000" cy="3840163"/>
          </a:xfrm>
          <a:prstGeom prst="rect">
            <a:avLst/>
          </a:prstGeom>
          <a:noFill/>
        </p:spPr>
      </p:pic>
      <p:sp>
        <p:nvSpPr>
          <p:cNvPr id="231429" name="Text Box 5"/>
          <p:cNvSpPr txBox="1">
            <a:spLocks noChangeArrowheads="1"/>
          </p:cNvSpPr>
          <p:nvPr/>
        </p:nvSpPr>
        <p:spPr bwMode="auto">
          <a:xfrm>
            <a:off x="1676400" y="2209800"/>
            <a:ext cx="1898650" cy="366713"/>
          </a:xfrm>
          <a:prstGeom prst="rect">
            <a:avLst/>
          </a:prstGeom>
          <a:noFill/>
          <a:ln w="9525">
            <a:noFill/>
            <a:miter lim="800000"/>
            <a:headEnd/>
            <a:tailEnd/>
          </a:ln>
          <a:effectLst/>
        </p:spPr>
        <p:txBody>
          <a:bodyPr wrap="none">
            <a:spAutoFit/>
          </a:bodyPr>
          <a:lstStyle/>
          <a:p>
            <a:pPr eaLnBrk="1" hangingPunct="1"/>
            <a:r>
              <a:rPr lang="en-US" sz="1800" i="1"/>
              <a:t>Without Mutation</a:t>
            </a:r>
          </a:p>
        </p:txBody>
      </p:sp>
      <p:sp>
        <p:nvSpPr>
          <p:cNvPr id="231430" name="Text Box 6"/>
          <p:cNvSpPr txBox="1">
            <a:spLocks noChangeArrowheads="1"/>
          </p:cNvSpPr>
          <p:nvPr/>
        </p:nvSpPr>
        <p:spPr bwMode="auto">
          <a:xfrm>
            <a:off x="6172200" y="2209800"/>
            <a:ext cx="1581150" cy="366713"/>
          </a:xfrm>
          <a:prstGeom prst="rect">
            <a:avLst/>
          </a:prstGeom>
          <a:noFill/>
          <a:ln w="9525">
            <a:noFill/>
            <a:miter lim="800000"/>
            <a:headEnd/>
            <a:tailEnd/>
          </a:ln>
          <a:effectLst/>
        </p:spPr>
        <p:txBody>
          <a:bodyPr wrap="none">
            <a:spAutoFit/>
          </a:bodyPr>
          <a:lstStyle/>
          <a:p>
            <a:pPr eaLnBrk="1" hangingPunct="1"/>
            <a:r>
              <a:rPr lang="en-US" sz="1800" i="1"/>
              <a:t>With Mutation</a:t>
            </a:r>
          </a:p>
        </p:txBody>
      </p:sp>
      <p:sp>
        <p:nvSpPr>
          <p:cNvPr id="231431" name="Text Box 7"/>
          <p:cNvSpPr txBox="1">
            <a:spLocks noChangeArrowheads="1"/>
          </p:cNvSpPr>
          <p:nvPr/>
        </p:nvSpPr>
        <p:spPr bwMode="auto">
          <a:xfrm>
            <a:off x="3505200" y="1600200"/>
            <a:ext cx="2124075" cy="650875"/>
          </a:xfrm>
          <a:prstGeom prst="rect">
            <a:avLst/>
          </a:prstGeom>
          <a:solidFill>
            <a:srgbClr val="FFFFCC"/>
          </a:solidFill>
          <a:ln w="9525">
            <a:solidFill>
              <a:schemeClr val="tx1"/>
            </a:solidFill>
            <a:miter lim="800000"/>
            <a:headEnd/>
            <a:tailEnd/>
          </a:ln>
          <a:effectLst/>
        </p:spPr>
        <p:txBody>
          <a:bodyPr wrap="none">
            <a:spAutoFit/>
          </a:bodyPr>
          <a:lstStyle/>
          <a:p>
            <a:pPr algn="ctr" eaLnBrk="1" hangingPunct="1"/>
            <a:r>
              <a:rPr lang="en-US" sz="1800"/>
              <a:t>Deceptive Problem</a:t>
            </a:r>
          </a:p>
          <a:p>
            <a:pPr algn="ctr" eaLnBrk="1" hangingPunct="1"/>
            <a:r>
              <a:rPr lang="en-US" sz="1800" i="1"/>
              <a:t>L=100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838200"/>
            <a:ext cx="7772400" cy="1143000"/>
          </a:xfrm>
        </p:spPr>
        <p:txBody>
          <a:bodyPr/>
          <a:lstStyle/>
          <a:p>
            <a:r>
              <a:rPr lang="en-US">
                <a:solidFill>
                  <a:srgbClr val="0066FF"/>
                </a:solidFill>
              </a:rPr>
              <a:t>GPS-EA + ELOOMS</a:t>
            </a:r>
            <a:r>
              <a:rPr lang="en-US"/>
              <a:t> vs. </a:t>
            </a:r>
            <a:br>
              <a:rPr lang="en-US"/>
            </a:br>
            <a:r>
              <a:rPr lang="en-US"/>
              <a:t>parameter-less GA and TGA</a:t>
            </a:r>
            <a:r>
              <a:rPr lang="en-US" sz="4000"/>
              <a:t> </a:t>
            </a:r>
          </a:p>
        </p:txBody>
      </p:sp>
      <p:pic>
        <p:nvPicPr>
          <p:cNvPr id="232451" name="Picture 3" descr="EAP1N_full"/>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465388"/>
            <a:ext cx="3962400" cy="3935412"/>
          </a:xfrm>
          <a:prstGeom prst="rect">
            <a:avLst/>
          </a:prstGeom>
          <a:noFill/>
        </p:spPr>
      </p:pic>
      <p:pic>
        <p:nvPicPr>
          <p:cNvPr id="232452" name="Picture 4" descr="EAP1M_fu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48200" y="2514600"/>
            <a:ext cx="4114800" cy="4025900"/>
          </a:xfrm>
          <a:prstGeom prst="rect">
            <a:avLst/>
          </a:prstGeom>
          <a:noFill/>
        </p:spPr>
      </p:pic>
      <p:sp>
        <p:nvSpPr>
          <p:cNvPr id="232453" name="Text Box 5"/>
          <p:cNvSpPr txBox="1">
            <a:spLocks noChangeArrowheads="1"/>
          </p:cNvSpPr>
          <p:nvPr/>
        </p:nvSpPr>
        <p:spPr bwMode="auto">
          <a:xfrm>
            <a:off x="1752600" y="2286000"/>
            <a:ext cx="1898650" cy="366713"/>
          </a:xfrm>
          <a:prstGeom prst="rect">
            <a:avLst/>
          </a:prstGeom>
          <a:noFill/>
          <a:ln w="9525">
            <a:noFill/>
            <a:miter lim="800000"/>
            <a:headEnd/>
            <a:tailEnd/>
          </a:ln>
          <a:effectLst/>
        </p:spPr>
        <p:txBody>
          <a:bodyPr wrap="none">
            <a:spAutoFit/>
          </a:bodyPr>
          <a:lstStyle/>
          <a:p>
            <a:pPr eaLnBrk="1" hangingPunct="1"/>
            <a:r>
              <a:rPr lang="en-US" sz="1800" i="1"/>
              <a:t>Without Mutation</a:t>
            </a:r>
          </a:p>
        </p:txBody>
      </p:sp>
      <p:sp>
        <p:nvSpPr>
          <p:cNvPr id="232454" name="Text Box 6"/>
          <p:cNvSpPr txBox="1">
            <a:spLocks noChangeArrowheads="1"/>
          </p:cNvSpPr>
          <p:nvPr/>
        </p:nvSpPr>
        <p:spPr bwMode="auto">
          <a:xfrm>
            <a:off x="6096000" y="2286000"/>
            <a:ext cx="1581150" cy="366713"/>
          </a:xfrm>
          <a:prstGeom prst="rect">
            <a:avLst/>
          </a:prstGeom>
          <a:noFill/>
          <a:ln w="9525">
            <a:noFill/>
            <a:miter lim="800000"/>
            <a:headEnd/>
            <a:tailEnd/>
          </a:ln>
          <a:effectLst/>
        </p:spPr>
        <p:txBody>
          <a:bodyPr wrap="none">
            <a:spAutoFit/>
          </a:bodyPr>
          <a:lstStyle/>
          <a:p>
            <a:pPr eaLnBrk="1" hangingPunct="1"/>
            <a:r>
              <a:rPr lang="en-US" sz="1800" i="1"/>
              <a:t>With Mutation</a:t>
            </a:r>
          </a:p>
        </p:txBody>
      </p:sp>
      <p:sp>
        <p:nvSpPr>
          <p:cNvPr id="232455" name="Text Box 7"/>
          <p:cNvSpPr txBox="1">
            <a:spLocks noChangeArrowheads="1"/>
          </p:cNvSpPr>
          <p:nvPr/>
        </p:nvSpPr>
        <p:spPr bwMode="auto">
          <a:xfrm>
            <a:off x="3810000" y="2133600"/>
            <a:ext cx="2124075" cy="650875"/>
          </a:xfrm>
          <a:prstGeom prst="rect">
            <a:avLst/>
          </a:prstGeom>
          <a:solidFill>
            <a:srgbClr val="FFFFCC"/>
          </a:solidFill>
          <a:ln w="9525">
            <a:solidFill>
              <a:schemeClr val="tx1"/>
            </a:solidFill>
            <a:miter lim="800000"/>
            <a:headEnd/>
            <a:tailEnd/>
          </a:ln>
          <a:effectLst/>
        </p:spPr>
        <p:txBody>
          <a:bodyPr wrap="none">
            <a:spAutoFit/>
          </a:bodyPr>
          <a:lstStyle/>
          <a:p>
            <a:pPr algn="ctr" eaLnBrk="1" hangingPunct="1"/>
            <a:r>
              <a:rPr lang="en-US" sz="1800"/>
              <a:t>Deceptive Problem</a:t>
            </a:r>
          </a:p>
          <a:p>
            <a:pPr algn="ctr" eaLnBrk="1" hangingPunct="1"/>
            <a:r>
              <a:rPr lang="en-US" sz="1800" i="1"/>
              <a:t>L=100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09600" y="838200"/>
            <a:ext cx="7772400" cy="1143000"/>
          </a:xfrm>
          <a:noFill/>
          <a:ln/>
        </p:spPr>
        <p:txBody>
          <a:bodyPr/>
          <a:lstStyle/>
          <a:p>
            <a:r>
              <a:rPr lang="en-US">
                <a:solidFill>
                  <a:srgbClr val="0066FF"/>
                </a:solidFill>
              </a:rPr>
              <a:t>GPS-EA + ELOOMS</a:t>
            </a:r>
            <a:r>
              <a:rPr lang="en-US"/>
              <a:t> vs. </a:t>
            </a:r>
            <a:br>
              <a:rPr lang="en-US"/>
            </a:br>
            <a:r>
              <a:rPr lang="en-US"/>
              <a:t>parameter-less GA and TGA</a:t>
            </a:r>
            <a:r>
              <a:rPr lang="en-US" sz="4000"/>
              <a:t> </a:t>
            </a:r>
          </a:p>
        </p:txBody>
      </p:sp>
      <p:pic>
        <p:nvPicPr>
          <p:cNvPr id="233475" name="Picture 3" descr="EAP1N_full"/>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2590800"/>
            <a:ext cx="4114800" cy="3771900"/>
          </a:xfrm>
          <a:prstGeom prst="rect">
            <a:avLst/>
          </a:prstGeom>
          <a:noFill/>
        </p:spPr>
      </p:pic>
      <p:pic>
        <p:nvPicPr>
          <p:cNvPr id="233476" name="Picture 4" descr="EAP1M_fu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48200" y="2727325"/>
            <a:ext cx="4191000" cy="3597275"/>
          </a:xfrm>
          <a:prstGeom prst="rect">
            <a:avLst/>
          </a:prstGeom>
          <a:noFill/>
        </p:spPr>
      </p:pic>
      <p:sp>
        <p:nvSpPr>
          <p:cNvPr id="233477" name="Text Box 5"/>
          <p:cNvSpPr txBox="1">
            <a:spLocks noChangeArrowheads="1"/>
          </p:cNvSpPr>
          <p:nvPr/>
        </p:nvSpPr>
        <p:spPr bwMode="auto">
          <a:xfrm>
            <a:off x="1752600" y="2286000"/>
            <a:ext cx="1898650" cy="366713"/>
          </a:xfrm>
          <a:prstGeom prst="rect">
            <a:avLst/>
          </a:prstGeom>
          <a:noFill/>
          <a:ln w="9525">
            <a:noFill/>
            <a:miter lim="800000"/>
            <a:headEnd/>
            <a:tailEnd/>
          </a:ln>
          <a:effectLst/>
        </p:spPr>
        <p:txBody>
          <a:bodyPr wrap="none">
            <a:spAutoFit/>
          </a:bodyPr>
          <a:lstStyle/>
          <a:p>
            <a:pPr eaLnBrk="1" hangingPunct="1"/>
            <a:r>
              <a:rPr lang="en-US" sz="1800" i="1"/>
              <a:t>Without Mutation</a:t>
            </a:r>
          </a:p>
        </p:txBody>
      </p:sp>
      <p:sp>
        <p:nvSpPr>
          <p:cNvPr id="233478" name="Text Box 6"/>
          <p:cNvSpPr txBox="1">
            <a:spLocks noChangeArrowheads="1"/>
          </p:cNvSpPr>
          <p:nvPr/>
        </p:nvSpPr>
        <p:spPr bwMode="auto">
          <a:xfrm>
            <a:off x="6096000" y="2286000"/>
            <a:ext cx="1581150" cy="366713"/>
          </a:xfrm>
          <a:prstGeom prst="rect">
            <a:avLst/>
          </a:prstGeom>
          <a:noFill/>
          <a:ln w="9525">
            <a:noFill/>
            <a:miter lim="800000"/>
            <a:headEnd/>
            <a:tailEnd/>
          </a:ln>
          <a:effectLst/>
        </p:spPr>
        <p:txBody>
          <a:bodyPr wrap="none">
            <a:spAutoFit/>
          </a:bodyPr>
          <a:lstStyle/>
          <a:p>
            <a:pPr eaLnBrk="1" hangingPunct="1"/>
            <a:r>
              <a:rPr lang="en-US" sz="1800" i="1"/>
              <a:t>With Mutation</a:t>
            </a:r>
          </a:p>
        </p:txBody>
      </p:sp>
      <p:sp>
        <p:nvSpPr>
          <p:cNvPr id="233479" name="Text Box 7"/>
          <p:cNvSpPr txBox="1">
            <a:spLocks noChangeArrowheads="1"/>
          </p:cNvSpPr>
          <p:nvPr/>
        </p:nvSpPr>
        <p:spPr bwMode="auto">
          <a:xfrm>
            <a:off x="4114800" y="2057400"/>
            <a:ext cx="1616075" cy="650875"/>
          </a:xfrm>
          <a:prstGeom prst="rect">
            <a:avLst/>
          </a:prstGeom>
          <a:solidFill>
            <a:srgbClr val="FFFFCC"/>
          </a:solidFill>
          <a:ln w="9525">
            <a:solidFill>
              <a:schemeClr val="tx1"/>
            </a:solidFill>
            <a:miter lim="800000"/>
            <a:headEnd/>
            <a:tailEnd/>
          </a:ln>
          <a:effectLst/>
        </p:spPr>
        <p:txBody>
          <a:bodyPr wrap="none">
            <a:spAutoFit/>
          </a:bodyPr>
          <a:lstStyle/>
          <a:p>
            <a:pPr algn="ctr" eaLnBrk="1" hangingPunct="1"/>
            <a:r>
              <a:rPr lang="en-US" sz="1800"/>
              <a:t>Easy Problem</a:t>
            </a:r>
          </a:p>
          <a:p>
            <a:pPr algn="ctr" eaLnBrk="1" hangingPunct="1"/>
            <a:r>
              <a:rPr lang="en-US" sz="1800" i="1"/>
              <a:t>L=500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0" y="609600"/>
            <a:ext cx="9144000" cy="1143000"/>
          </a:xfrm>
        </p:spPr>
        <p:txBody>
          <a:bodyPr/>
          <a:lstStyle/>
          <a:p>
            <a:r>
              <a:rPr lang="en-US">
                <a:solidFill>
                  <a:srgbClr val="0066FF"/>
                </a:solidFill>
              </a:rPr>
              <a:t>GPS-EA + ELOOMS </a:t>
            </a:r>
            <a:r>
              <a:rPr lang="en-US">
                <a:solidFill>
                  <a:schemeClr val="tx1"/>
                </a:solidFill>
              </a:rPr>
              <a:t>Summary</a:t>
            </a:r>
          </a:p>
        </p:txBody>
      </p:sp>
      <p:sp>
        <p:nvSpPr>
          <p:cNvPr id="234499" name="Rectangle 3"/>
          <p:cNvSpPr>
            <a:spLocks noGrp="1" noChangeArrowheads="1"/>
          </p:cNvSpPr>
          <p:nvPr>
            <p:ph type="body" idx="1"/>
          </p:nvPr>
        </p:nvSpPr>
        <p:spPr>
          <a:xfrm>
            <a:off x="381000" y="1905000"/>
            <a:ext cx="8305800" cy="4419600"/>
          </a:xfrm>
        </p:spPr>
        <p:txBody>
          <a:bodyPr/>
          <a:lstStyle/>
          <a:p>
            <a:r>
              <a:rPr lang="en-US"/>
              <a:t>Advantages</a:t>
            </a:r>
          </a:p>
          <a:p>
            <a:pPr lvl="1"/>
            <a:r>
              <a:rPr lang="en-US"/>
              <a:t>No population size tuning</a:t>
            </a:r>
          </a:p>
          <a:p>
            <a:pPr lvl="1"/>
            <a:r>
              <a:rPr lang="en-US"/>
              <a:t>No parent selection pressure tuning</a:t>
            </a:r>
          </a:p>
          <a:p>
            <a:pPr lvl="1"/>
            <a:r>
              <a:rPr lang="en-US"/>
              <a:t>No limiting cases</a:t>
            </a:r>
          </a:p>
          <a:p>
            <a:pPr lvl="1"/>
            <a:r>
              <a:rPr lang="en-US"/>
              <a:t>Superior performance on deceptive problem</a:t>
            </a:r>
          </a:p>
          <a:p>
            <a:r>
              <a:rPr lang="en-US"/>
              <a:t>Disadvantages</a:t>
            </a:r>
          </a:p>
          <a:p>
            <a:pPr lvl="1"/>
            <a:r>
              <a:rPr lang="en-US"/>
              <a:t>Reduced performance on easy problem</a:t>
            </a:r>
          </a:p>
          <a:p>
            <a:pPr lvl="1"/>
            <a:r>
              <a:rPr lang="en-US"/>
              <a:t>Relies on competition selection pressure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stickMan"/>
          <p:cNvPicPr>
            <a:picLocks noChangeAspect="1" noChangeArrowheads="1"/>
          </p:cNvPicPr>
          <p:nvPr/>
        </p:nvPicPr>
        <p:blipFill>
          <a:blip r:embed="rId2" cstate="print"/>
          <a:srcRect/>
          <a:stretch>
            <a:fillRect/>
          </a:stretch>
        </p:blipFill>
        <p:spPr bwMode="auto">
          <a:xfrm>
            <a:off x="1143000" y="4267200"/>
            <a:ext cx="719138" cy="1295400"/>
          </a:xfrm>
          <a:prstGeom prst="rect">
            <a:avLst/>
          </a:prstGeom>
          <a:noFill/>
        </p:spPr>
      </p:pic>
      <p:pic>
        <p:nvPicPr>
          <p:cNvPr id="192515" name="Picture 3" descr="stickMan3"/>
          <p:cNvPicPr>
            <a:picLocks noChangeAspect="1" noChangeArrowheads="1"/>
          </p:cNvPicPr>
          <p:nvPr/>
        </p:nvPicPr>
        <p:blipFill>
          <a:blip r:embed="rId3" cstate="print"/>
          <a:srcRect/>
          <a:stretch>
            <a:fillRect/>
          </a:stretch>
        </p:blipFill>
        <p:spPr bwMode="auto">
          <a:xfrm>
            <a:off x="4648200" y="2362200"/>
            <a:ext cx="808038" cy="1447800"/>
          </a:xfrm>
          <a:prstGeom prst="rect">
            <a:avLst/>
          </a:prstGeom>
          <a:noFill/>
        </p:spPr>
      </p:pic>
      <p:pic>
        <p:nvPicPr>
          <p:cNvPr id="192516" name="Picture 4" descr="stickMan4"/>
          <p:cNvPicPr>
            <a:picLocks noChangeAspect="1" noChangeArrowheads="1"/>
          </p:cNvPicPr>
          <p:nvPr/>
        </p:nvPicPr>
        <p:blipFill>
          <a:blip r:embed="rId4" cstate="print"/>
          <a:srcRect/>
          <a:stretch>
            <a:fillRect/>
          </a:stretch>
        </p:blipFill>
        <p:spPr bwMode="auto">
          <a:xfrm>
            <a:off x="2514600" y="4419600"/>
            <a:ext cx="1371600" cy="1619250"/>
          </a:xfrm>
          <a:prstGeom prst="rect">
            <a:avLst/>
          </a:prstGeom>
          <a:noFill/>
        </p:spPr>
      </p:pic>
      <p:pic>
        <p:nvPicPr>
          <p:cNvPr id="192517" name="Picture 5" descr="femInd"/>
          <p:cNvPicPr>
            <a:picLocks noChangeAspect="1" noChangeArrowheads="1"/>
          </p:cNvPicPr>
          <p:nvPr/>
        </p:nvPicPr>
        <p:blipFill>
          <a:blip r:embed="rId5" cstate="print"/>
          <a:srcRect/>
          <a:stretch>
            <a:fillRect/>
          </a:stretch>
        </p:blipFill>
        <p:spPr bwMode="auto">
          <a:xfrm>
            <a:off x="2667000" y="2057400"/>
            <a:ext cx="1128713" cy="1790700"/>
          </a:xfrm>
          <a:prstGeom prst="rect">
            <a:avLst/>
          </a:prstGeom>
          <a:noFill/>
        </p:spPr>
      </p:pic>
      <p:pic>
        <p:nvPicPr>
          <p:cNvPr id="192518" name="Picture 6" descr="stickMan5"/>
          <p:cNvPicPr>
            <a:picLocks noChangeAspect="1" noChangeArrowheads="1"/>
          </p:cNvPicPr>
          <p:nvPr/>
        </p:nvPicPr>
        <p:blipFill>
          <a:blip r:embed="rId6" cstate="print"/>
          <a:srcRect/>
          <a:stretch>
            <a:fillRect/>
          </a:stretch>
        </p:blipFill>
        <p:spPr bwMode="auto">
          <a:xfrm>
            <a:off x="6324600" y="2133600"/>
            <a:ext cx="971550" cy="1676400"/>
          </a:xfrm>
          <a:prstGeom prst="rect">
            <a:avLst/>
          </a:prstGeom>
          <a:noFill/>
        </p:spPr>
      </p:pic>
      <p:pic>
        <p:nvPicPr>
          <p:cNvPr id="192519" name="Picture 7" descr="stickMan6"/>
          <p:cNvPicPr>
            <a:picLocks noChangeAspect="1" noChangeArrowheads="1"/>
          </p:cNvPicPr>
          <p:nvPr/>
        </p:nvPicPr>
        <p:blipFill>
          <a:blip r:embed="rId7" cstate="print"/>
          <a:srcRect/>
          <a:stretch>
            <a:fillRect/>
          </a:stretch>
        </p:blipFill>
        <p:spPr bwMode="auto">
          <a:xfrm>
            <a:off x="4800600" y="4648200"/>
            <a:ext cx="874713" cy="1600200"/>
          </a:xfrm>
          <a:prstGeom prst="rect">
            <a:avLst/>
          </a:prstGeom>
          <a:noFill/>
        </p:spPr>
      </p:pic>
      <p:pic>
        <p:nvPicPr>
          <p:cNvPr id="192520" name="Picture 8" descr="stickMan7"/>
          <p:cNvPicPr>
            <a:picLocks noChangeAspect="1" noChangeArrowheads="1"/>
          </p:cNvPicPr>
          <p:nvPr/>
        </p:nvPicPr>
        <p:blipFill>
          <a:blip r:embed="rId8" cstate="print"/>
          <a:srcRect l="13637" t="9698" r="13637" b="7878"/>
          <a:stretch>
            <a:fillRect/>
          </a:stretch>
        </p:blipFill>
        <p:spPr bwMode="auto">
          <a:xfrm>
            <a:off x="6400800" y="4495800"/>
            <a:ext cx="1362075" cy="1447800"/>
          </a:xfrm>
          <a:prstGeom prst="rect">
            <a:avLst/>
          </a:prstGeom>
          <a:noFill/>
        </p:spPr>
      </p:pic>
      <p:pic>
        <p:nvPicPr>
          <p:cNvPr id="192521" name="Picture 9" descr="stick_woman"/>
          <p:cNvPicPr>
            <a:picLocks noChangeAspect="1" noChangeArrowheads="1"/>
          </p:cNvPicPr>
          <p:nvPr/>
        </p:nvPicPr>
        <p:blipFill>
          <a:blip r:embed="rId9" cstate="print"/>
          <a:srcRect/>
          <a:stretch>
            <a:fillRect/>
          </a:stretch>
        </p:blipFill>
        <p:spPr bwMode="auto">
          <a:xfrm>
            <a:off x="1066800" y="2057400"/>
            <a:ext cx="1200150" cy="1600200"/>
          </a:xfrm>
          <a:prstGeom prst="rect">
            <a:avLst/>
          </a:prstGeom>
          <a:noFill/>
        </p:spPr>
      </p:pic>
      <p:pic>
        <p:nvPicPr>
          <p:cNvPr id="192522" name="Picture 10" descr="point"/>
          <p:cNvPicPr>
            <a:picLocks noChangeAspect="1" noChangeArrowheads="1"/>
          </p:cNvPicPr>
          <p:nvPr/>
        </p:nvPicPr>
        <p:blipFill>
          <a:blip r:embed="rId10" cstate="print"/>
          <a:srcRect l="37042" t="4309" r="35178" b="24695"/>
          <a:stretch>
            <a:fillRect/>
          </a:stretch>
        </p:blipFill>
        <p:spPr bwMode="auto">
          <a:xfrm>
            <a:off x="4267200" y="0"/>
            <a:ext cx="685800" cy="1752600"/>
          </a:xfrm>
          <a:prstGeom prst="rect">
            <a:avLst/>
          </a:prstGeom>
          <a:noFill/>
        </p:spPr>
      </p:pic>
      <p:sp>
        <p:nvSpPr>
          <p:cNvPr id="192523" name="Line 11"/>
          <p:cNvSpPr>
            <a:spLocks noChangeShapeType="1"/>
          </p:cNvSpPr>
          <p:nvPr/>
        </p:nvSpPr>
        <p:spPr bwMode="auto">
          <a:xfrm flipH="1" flipV="1">
            <a:off x="5410200" y="3429000"/>
            <a:ext cx="2514600" cy="1143000"/>
          </a:xfrm>
          <a:prstGeom prst="line">
            <a:avLst/>
          </a:prstGeom>
          <a:noFill/>
          <a:ln w="9525">
            <a:solidFill>
              <a:schemeClr val="tx1"/>
            </a:solidFill>
            <a:round/>
            <a:headEnd/>
            <a:tailEnd type="triangle" w="lg" len="lg"/>
          </a:ln>
          <a:effectLst/>
        </p:spPr>
        <p:txBody>
          <a:bodyPr/>
          <a:lstStyle/>
          <a:p>
            <a:endParaRPr lang="en-US"/>
          </a:p>
        </p:txBody>
      </p:sp>
      <p:sp>
        <p:nvSpPr>
          <p:cNvPr id="192524" name="Text Box 12"/>
          <p:cNvSpPr txBox="1">
            <a:spLocks noChangeArrowheads="1"/>
          </p:cNvSpPr>
          <p:nvPr/>
        </p:nvSpPr>
        <p:spPr bwMode="auto">
          <a:xfrm>
            <a:off x="5105400" y="838200"/>
            <a:ext cx="3897313" cy="579438"/>
          </a:xfrm>
          <a:prstGeom prst="rect">
            <a:avLst/>
          </a:prstGeom>
          <a:noFill/>
          <a:ln w="9525">
            <a:noFill/>
            <a:miter lim="800000"/>
            <a:headEnd/>
            <a:tailEnd/>
          </a:ln>
          <a:effectLst/>
        </p:spPr>
        <p:txBody>
          <a:bodyPr wrap="none">
            <a:spAutoFit/>
          </a:bodyPr>
          <a:lstStyle/>
          <a:p>
            <a:r>
              <a:rPr lang="en-US" sz="3200" b="1">
                <a:latin typeface="Times" pitchFamily="18" charset="0"/>
              </a:rPr>
              <a:t>Dictatorial 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4027 -0.00371 C 0.06163 -0.00116 0.07951 0.00532 0.09861 0.01666 C 0.10503 0.02037 0.10972 0.02106 0.11527 0.02592 C 0.12396 0.04328 0.12361 0.06666 0.13055 0.08518 C 0.13437 0.09537 0.13229 0.10046 0.13889 0.10926 C 0.14514 0.14282 0.13211 0.18912 0.15 0.21296 C 0.1592 0.29884 0.13975 0.38796 0.15555 0.47222 C 0.15659 0.48541 0.15955 0.49653 0.16111 0.50926 C 0.16163 0.51412 0.16163 0.51921 0.1625 0.52407 C 0.16371 0.53055 0.16649 0.53634 0.16805 0.54259 C 0.17135 0.55578 0.17048 0.5618 0.17639 0.57222 C 0.17934 0.58819 0.18211 0.60694 0.19305 0.61666 C 0.20416 0.63889 0.18698 0.60625 0.2 0.62592 C 0.21007 0.6412 0.19965 0.63703 0.21666 0.63703 " pathEditMode="relative" ptsTypes="fffffffffffffA">
                                      <p:cBhvr>
                                        <p:cTn id="6" dur="2000" fill="hold"/>
                                        <p:tgtEl>
                                          <p:spTgt spid="192522"/>
                                        </p:tgtEl>
                                        <p:attrNameLst>
                                          <p:attrName>ppt_x</p:attrName>
                                          <p:attrName>ppt_y</p:attrName>
                                        </p:attrNameLst>
                                      </p:cBhvr>
                                    </p:animMotion>
                                  </p:childTnLst>
                                </p:cTn>
                              </p:par>
                            </p:childTnLst>
                          </p:cTn>
                        </p:par>
                        <p:par>
                          <p:cTn id="7" fill="hold">
                            <p:stCondLst>
                              <p:cond delay="2000"/>
                            </p:stCondLst>
                            <p:childTnLst>
                              <p:par>
                                <p:cTn id="8" presetID="8" presetClass="emph" presetSubtype="0" fill="hold" nodeType="afterEffect">
                                  <p:stCondLst>
                                    <p:cond delay="0"/>
                                  </p:stCondLst>
                                  <p:childTnLst>
                                    <p:animRot by="5400000">
                                      <p:cBhvr>
                                        <p:cTn id="9" dur="500" fill="hold"/>
                                        <p:tgtEl>
                                          <p:spTgt spid="192522"/>
                                        </p:tgtEl>
                                        <p:attrNameLst>
                                          <p:attrName>r</p:attrName>
                                        </p:attrNameLst>
                                      </p:cBhvr>
                                    </p:animRot>
                                  </p:childTnLst>
                                </p:cTn>
                              </p:par>
                              <p:par>
                                <p:cTn id="10" presetID="0" presetClass="path" presetSubtype="0" accel="50000" decel="50000" fill="hold" nodeType="withEffect">
                                  <p:stCondLst>
                                    <p:cond delay="0"/>
                                  </p:stCondLst>
                                  <p:childTnLst>
                                    <p:animMotion origin="layout" path="M 0.07552 -1.11111E-6 C 0.09687 -1.11111E-6 0.11805 -1.11111E-6 0.13941 -1.11111E-6 " pathEditMode="relative" ptsTypes="fA">
                                      <p:cBhvr>
                                        <p:cTn id="11" dur="500" fill="hold"/>
                                        <p:tgtEl>
                                          <p:spTgt spid="192520"/>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25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192520"/>
                                        </p:tgtEl>
                                        <p:attrNameLst>
                                          <p:attrName>ppt_x</p:attrName>
                                        </p:attrNameLst>
                                      </p:cBhvr>
                                      <p:tavLst>
                                        <p:tav tm="0">
                                          <p:val>
                                            <p:strVal val="ppt_x"/>
                                          </p:val>
                                        </p:tav>
                                        <p:tav tm="100000">
                                          <p:val>
                                            <p:strVal val="ppt_x"/>
                                          </p:val>
                                        </p:tav>
                                      </p:tavLst>
                                    </p:anim>
                                    <p:anim calcmode="lin" valueType="num">
                                      <p:cBhvr additive="base">
                                        <p:cTn id="20" dur="500"/>
                                        <p:tgtEl>
                                          <p:spTgt spid="192520"/>
                                        </p:tgtEl>
                                        <p:attrNameLst>
                                          <p:attrName>ppt_y</p:attrName>
                                        </p:attrNameLst>
                                      </p:cBhvr>
                                      <p:tavLst>
                                        <p:tav tm="0">
                                          <p:val>
                                            <p:strVal val="ppt_y"/>
                                          </p:val>
                                        </p:tav>
                                        <p:tav tm="100000">
                                          <p:val>
                                            <p:strVal val="1+ppt_h/2"/>
                                          </p:val>
                                        </p:tav>
                                      </p:tavLst>
                                    </p:anim>
                                    <p:set>
                                      <p:cBhvr>
                                        <p:cTn id="21" dur="1" fill="hold">
                                          <p:stCondLst>
                                            <p:cond delay="499"/>
                                          </p:stCondLst>
                                        </p:cTn>
                                        <p:tgtEl>
                                          <p:spTgt spid="192520"/>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192515"/>
                                        </p:tgtEl>
                                        <p:attrNameLst>
                                          <p:attrName>ppt_x</p:attrName>
                                        </p:attrNameLst>
                                      </p:cBhvr>
                                      <p:tavLst>
                                        <p:tav tm="0">
                                          <p:val>
                                            <p:strVal val="ppt_x"/>
                                          </p:val>
                                        </p:tav>
                                        <p:tav tm="100000">
                                          <p:val>
                                            <p:strVal val="ppt_x"/>
                                          </p:val>
                                        </p:tav>
                                      </p:tavLst>
                                    </p:anim>
                                    <p:anim calcmode="lin" valueType="num">
                                      <p:cBhvr additive="base">
                                        <p:cTn id="24" dur="500"/>
                                        <p:tgtEl>
                                          <p:spTgt spid="192515"/>
                                        </p:tgtEl>
                                        <p:attrNameLst>
                                          <p:attrName>ppt_y</p:attrName>
                                        </p:attrNameLst>
                                      </p:cBhvr>
                                      <p:tavLst>
                                        <p:tav tm="0">
                                          <p:val>
                                            <p:strVal val="ppt_y"/>
                                          </p:val>
                                        </p:tav>
                                        <p:tav tm="100000">
                                          <p:val>
                                            <p:strVal val="1+ppt_h/2"/>
                                          </p:val>
                                        </p:tav>
                                      </p:tavLst>
                                    </p:anim>
                                    <p:set>
                                      <p:cBhvr>
                                        <p:cTn id="25" dur="1" fill="hold">
                                          <p:stCondLst>
                                            <p:cond delay="499"/>
                                          </p:stCondLst>
                                        </p:cTn>
                                        <p:tgtEl>
                                          <p:spTgt spid="192515"/>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192523"/>
                                        </p:tgtEl>
                                        <p:attrNameLst>
                                          <p:attrName>ppt_x</p:attrName>
                                        </p:attrNameLst>
                                      </p:cBhvr>
                                      <p:tavLst>
                                        <p:tav tm="0">
                                          <p:val>
                                            <p:strVal val="ppt_x"/>
                                          </p:val>
                                        </p:tav>
                                        <p:tav tm="100000">
                                          <p:val>
                                            <p:strVal val="ppt_x"/>
                                          </p:val>
                                        </p:tav>
                                      </p:tavLst>
                                    </p:anim>
                                    <p:anim calcmode="lin" valueType="num">
                                      <p:cBhvr additive="base">
                                        <p:cTn id="28" dur="500"/>
                                        <p:tgtEl>
                                          <p:spTgt spid="192523"/>
                                        </p:tgtEl>
                                        <p:attrNameLst>
                                          <p:attrName>ppt_y</p:attrName>
                                        </p:attrNameLst>
                                      </p:cBhvr>
                                      <p:tavLst>
                                        <p:tav tm="0">
                                          <p:val>
                                            <p:strVal val="ppt_y"/>
                                          </p:val>
                                        </p:tav>
                                        <p:tav tm="100000">
                                          <p:val>
                                            <p:strVal val="1+ppt_h/2"/>
                                          </p:val>
                                        </p:tav>
                                      </p:tavLst>
                                    </p:anim>
                                    <p:set>
                                      <p:cBhvr>
                                        <p:cTn id="29" dur="1" fill="hold">
                                          <p:stCondLst>
                                            <p:cond delay="499"/>
                                          </p:stCondLst>
                                        </p:cTn>
                                        <p:tgtEl>
                                          <p:spTgt spid="192523"/>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92522"/>
                                        </p:tgtEl>
                                      </p:cBhvr>
                                    </p:animEffect>
                                    <p:set>
                                      <p:cBhvr>
                                        <p:cTn id="32" dur="1" fill="hold">
                                          <p:stCondLst>
                                            <p:cond delay="499"/>
                                          </p:stCondLst>
                                        </p:cTn>
                                        <p:tgtEl>
                                          <p:spTgt spid="1925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3" grpId="0" animBg="1"/>
      <p:bldP spid="1925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52400" y="838200"/>
            <a:ext cx="8763000" cy="1828800"/>
          </a:xfrm>
        </p:spPr>
        <p:txBody>
          <a:bodyPr/>
          <a:lstStyle/>
          <a:p>
            <a:r>
              <a:rPr lang="en-US">
                <a:solidFill>
                  <a:srgbClr val="DD4211"/>
                </a:solidFill>
              </a:rPr>
              <a:t>S</a:t>
            </a:r>
            <a:r>
              <a:rPr lang="en-US"/>
              <a:t>elf-</a:t>
            </a:r>
            <a:r>
              <a:rPr lang="en-US">
                <a:solidFill>
                  <a:srgbClr val="DD4211"/>
                </a:solidFill>
              </a:rPr>
              <a:t>A</a:t>
            </a:r>
            <a:r>
              <a:rPr lang="en-US"/>
              <a:t>daptive </a:t>
            </a:r>
            <a:r>
              <a:rPr lang="en-US">
                <a:solidFill>
                  <a:srgbClr val="DD4211"/>
                </a:solidFill>
              </a:rPr>
              <a:t>S</a:t>
            </a:r>
            <a:r>
              <a:rPr lang="en-US"/>
              <a:t>emi-</a:t>
            </a:r>
            <a:r>
              <a:rPr lang="en-US">
                <a:solidFill>
                  <a:srgbClr val="DD4211"/>
                </a:solidFill>
              </a:rPr>
              <a:t>A</a:t>
            </a:r>
            <a:r>
              <a:rPr lang="en-US"/>
              <a:t>utonomous </a:t>
            </a:r>
            <a:br>
              <a:rPr lang="en-US"/>
            </a:br>
            <a:r>
              <a:rPr lang="en-US">
                <a:solidFill>
                  <a:srgbClr val="DD4211"/>
                </a:solidFill>
              </a:rPr>
              <a:t>Di</a:t>
            </a:r>
            <a:r>
              <a:rPr lang="en-US"/>
              <a:t>ctatorial </a:t>
            </a:r>
            <a:r>
              <a:rPr lang="en-US">
                <a:solidFill>
                  <a:srgbClr val="DD4211"/>
                </a:solidFill>
              </a:rPr>
              <a:t>P</a:t>
            </a:r>
            <a:r>
              <a:rPr lang="en-US"/>
              <a:t>arent </a:t>
            </a:r>
            <a:r>
              <a:rPr lang="en-US">
                <a:solidFill>
                  <a:srgbClr val="DD4211"/>
                </a:solidFill>
              </a:rPr>
              <a:t>S</a:t>
            </a:r>
            <a:r>
              <a:rPr lang="en-US"/>
              <a:t>election (</a:t>
            </a:r>
            <a:r>
              <a:rPr lang="en-US">
                <a:solidFill>
                  <a:srgbClr val="DD4211"/>
                </a:solidFill>
              </a:rPr>
              <a:t>SASADIPS</a:t>
            </a:r>
            <a:r>
              <a:rPr lang="en-US"/>
              <a:t>)</a:t>
            </a:r>
          </a:p>
        </p:txBody>
      </p:sp>
      <p:sp>
        <p:nvSpPr>
          <p:cNvPr id="193539" name="Rectangle 3"/>
          <p:cNvSpPr>
            <a:spLocks noGrp="1" noChangeArrowheads="1"/>
          </p:cNvSpPr>
          <p:nvPr>
            <p:ph type="body" idx="1"/>
          </p:nvPr>
        </p:nvSpPr>
        <p:spPr>
          <a:xfrm>
            <a:off x="228600" y="2819400"/>
            <a:ext cx="8763000" cy="3429000"/>
          </a:xfrm>
        </p:spPr>
        <p:txBody>
          <a:bodyPr/>
          <a:lstStyle/>
          <a:p>
            <a:r>
              <a:rPr lang="en-US"/>
              <a:t>Each individual has an evolving mate selection function</a:t>
            </a:r>
          </a:p>
          <a:p>
            <a:r>
              <a:rPr lang="en-US"/>
              <a:t>First parent selected in a traditional manner</a:t>
            </a:r>
          </a:p>
          <a:p>
            <a:r>
              <a:rPr lang="en-US"/>
              <a:t>Second parent selected by first parent –the dictator – using its mate selection function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52400" y="609600"/>
            <a:ext cx="8839200" cy="914400"/>
          </a:xfrm>
        </p:spPr>
        <p:txBody>
          <a:bodyPr/>
          <a:lstStyle/>
          <a:p>
            <a:r>
              <a:rPr lang="en-US" sz="4000"/>
              <a:t>Mate selection function representation</a:t>
            </a:r>
          </a:p>
        </p:txBody>
      </p:sp>
      <p:sp>
        <p:nvSpPr>
          <p:cNvPr id="197635" name="Rectangle 3"/>
          <p:cNvSpPr>
            <a:spLocks noGrp="1" noChangeArrowheads="1"/>
          </p:cNvSpPr>
          <p:nvPr>
            <p:ph type="body" idx="1"/>
          </p:nvPr>
        </p:nvSpPr>
        <p:spPr>
          <a:xfrm>
            <a:off x="990600" y="1676400"/>
            <a:ext cx="7772400" cy="1676400"/>
          </a:xfrm>
        </p:spPr>
        <p:txBody>
          <a:bodyPr/>
          <a:lstStyle/>
          <a:p>
            <a:r>
              <a:rPr lang="en-US"/>
              <a:t>Expression tree as in GP</a:t>
            </a:r>
          </a:p>
          <a:p>
            <a:r>
              <a:rPr lang="en-US"/>
              <a:t>Set of primitives – pre-built selection methods</a:t>
            </a:r>
          </a:p>
        </p:txBody>
      </p:sp>
      <p:pic>
        <p:nvPicPr>
          <p:cNvPr id="197636" name="Picture 4" descr="init_tree"/>
          <p:cNvPicPr>
            <a:picLocks noChangeAspect="1" noChangeArrowheads="1"/>
          </p:cNvPicPr>
          <p:nvPr/>
        </p:nvPicPr>
        <p:blipFill>
          <a:blip r:embed="rId3" cstate="print"/>
          <a:srcRect/>
          <a:stretch>
            <a:fillRect/>
          </a:stretch>
        </p:blipFill>
        <p:spPr bwMode="auto">
          <a:xfrm>
            <a:off x="2819400" y="3505200"/>
            <a:ext cx="4038600" cy="2762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52400" y="685800"/>
            <a:ext cx="8305800" cy="838200"/>
          </a:xfrm>
        </p:spPr>
        <p:txBody>
          <a:bodyPr/>
          <a:lstStyle/>
          <a:p>
            <a:r>
              <a:rPr lang="en-US"/>
              <a:t>Mate selection function evolution</a:t>
            </a:r>
          </a:p>
        </p:txBody>
      </p:sp>
      <p:sp>
        <p:nvSpPr>
          <p:cNvPr id="199683" name="Rectangle 3"/>
          <p:cNvSpPr>
            <a:spLocks noGrp="1" noChangeArrowheads="1"/>
          </p:cNvSpPr>
          <p:nvPr>
            <p:ph type="body" idx="1"/>
          </p:nvPr>
        </p:nvSpPr>
        <p:spPr>
          <a:xfrm>
            <a:off x="228600" y="1524000"/>
            <a:ext cx="8686800" cy="2057400"/>
          </a:xfrm>
        </p:spPr>
        <p:txBody>
          <a:bodyPr/>
          <a:lstStyle/>
          <a:p>
            <a:pPr>
              <a:lnSpc>
                <a:spcPct val="90000"/>
              </a:lnSpc>
            </a:pPr>
            <a:r>
              <a:rPr lang="en-US"/>
              <a:t>Let </a:t>
            </a:r>
            <a:r>
              <a:rPr lang="en-US" i="1"/>
              <a:t>F</a:t>
            </a:r>
            <a:r>
              <a:rPr lang="en-US"/>
              <a:t> be a fitness function defined on a candidate solution. Let</a:t>
            </a:r>
            <a:br>
              <a:rPr lang="en-US"/>
            </a:br>
            <a:r>
              <a:rPr lang="en-US" b="1" i="1"/>
              <a:t>improvement</a:t>
            </a:r>
            <a:r>
              <a:rPr lang="en-US" b="1"/>
              <a:t>(</a:t>
            </a:r>
            <a:r>
              <a:rPr lang="en-US" b="1" i="1"/>
              <a:t>x</a:t>
            </a:r>
            <a:r>
              <a:rPr lang="en-US" b="1"/>
              <a:t>)</a:t>
            </a:r>
            <a:r>
              <a:rPr lang="en-US" b="1" i="1"/>
              <a:t> = F(x) – </a:t>
            </a:r>
            <a:r>
              <a:rPr lang="en-US" b="1"/>
              <a:t>max{</a:t>
            </a:r>
            <a:r>
              <a:rPr lang="en-US" b="1" i="1"/>
              <a:t>F</a:t>
            </a:r>
            <a:r>
              <a:rPr lang="en-US" b="1"/>
              <a:t>(</a:t>
            </a:r>
            <a:r>
              <a:rPr lang="en-US" b="1" i="1"/>
              <a:t>p1</a:t>
            </a:r>
            <a:r>
              <a:rPr lang="en-US" b="1"/>
              <a:t>)</a:t>
            </a:r>
            <a:r>
              <a:rPr lang="en-US" b="1" i="1"/>
              <a:t>,F</a:t>
            </a:r>
            <a:r>
              <a:rPr lang="en-US" b="1"/>
              <a:t>(</a:t>
            </a:r>
            <a:r>
              <a:rPr lang="en-US" b="1" i="1"/>
              <a:t>p2</a:t>
            </a:r>
            <a:r>
              <a:rPr lang="en-US" b="1"/>
              <a:t>)}</a:t>
            </a:r>
          </a:p>
          <a:p>
            <a:pPr>
              <a:lnSpc>
                <a:spcPct val="90000"/>
              </a:lnSpc>
            </a:pPr>
            <a:r>
              <a:rPr lang="en-US"/>
              <a:t>Max fitness plot; slope at generation </a:t>
            </a:r>
            <a:r>
              <a:rPr lang="en-US" b="1" i="1"/>
              <a:t>i</a:t>
            </a:r>
            <a:r>
              <a:rPr lang="en-US"/>
              <a:t> is </a:t>
            </a:r>
            <a:r>
              <a:rPr lang="en-US" b="1" i="1"/>
              <a:t>s</a:t>
            </a:r>
            <a:r>
              <a:rPr lang="en-US" b="1"/>
              <a:t>(</a:t>
            </a:r>
            <a:r>
              <a:rPr lang="en-US" b="1" i="1"/>
              <a:t>g</a:t>
            </a:r>
            <a:r>
              <a:rPr lang="en-US" b="1" i="1" baseline="-25000"/>
              <a:t>i</a:t>
            </a:r>
            <a:r>
              <a:rPr lang="en-US" b="1"/>
              <a:t>)</a:t>
            </a:r>
          </a:p>
        </p:txBody>
      </p:sp>
      <p:pic>
        <p:nvPicPr>
          <p:cNvPr id="199684" name="Picture 4" descr="max_fitness"/>
          <p:cNvPicPr>
            <a:picLocks noChangeAspect="1" noChangeArrowheads="1"/>
          </p:cNvPicPr>
          <p:nvPr/>
        </p:nvPicPr>
        <p:blipFill>
          <a:blip r:embed="rId3" cstate="print"/>
          <a:srcRect l="8824" t="9091" r="42157" b="63637"/>
          <a:stretch>
            <a:fillRect/>
          </a:stretch>
        </p:blipFill>
        <p:spPr bwMode="auto">
          <a:xfrm>
            <a:off x="2438400" y="3429000"/>
            <a:ext cx="4495800" cy="32369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609600"/>
            <a:ext cx="8915400" cy="941388"/>
          </a:xfrm>
        </p:spPr>
        <p:txBody>
          <a:bodyPr/>
          <a:lstStyle/>
          <a:p>
            <a:r>
              <a:rPr lang="en-US"/>
              <a:t>Mate selection function evolution</a:t>
            </a:r>
          </a:p>
        </p:txBody>
      </p:sp>
      <p:sp>
        <p:nvSpPr>
          <p:cNvPr id="201731" name="Rectangle 3"/>
          <p:cNvSpPr>
            <a:spLocks noGrp="1" noChangeArrowheads="1"/>
          </p:cNvSpPr>
          <p:nvPr>
            <p:ph type="body" idx="1"/>
          </p:nvPr>
        </p:nvSpPr>
        <p:spPr>
          <a:xfrm>
            <a:off x="990600" y="1676400"/>
            <a:ext cx="7772400" cy="4191000"/>
          </a:xfrm>
        </p:spPr>
        <p:txBody>
          <a:bodyPr/>
          <a:lstStyle/>
          <a:p>
            <a:r>
              <a:rPr lang="en-US"/>
              <a:t>IF </a:t>
            </a:r>
            <a:r>
              <a:rPr lang="en-US" b="1" i="1"/>
              <a:t>improvement</a:t>
            </a:r>
            <a:r>
              <a:rPr lang="en-US" b="1"/>
              <a:t>(</a:t>
            </a:r>
            <a:r>
              <a:rPr lang="en-US" b="1" i="1"/>
              <a:t>offspring</a:t>
            </a:r>
            <a:r>
              <a:rPr lang="en-US" b="1"/>
              <a:t>)&gt;</a:t>
            </a:r>
            <a:r>
              <a:rPr lang="en-US" b="1" i="1"/>
              <a:t>s</a:t>
            </a:r>
            <a:r>
              <a:rPr lang="en-US" b="1"/>
              <a:t>(</a:t>
            </a:r>
            <a:r>
              <a:rPr lang="en-US" b="1" i="1"/>
              <a:t>g</a:t>
            </a:r>
            <a:r>
              <a:rPr lang="en-US" b="1" i="1" baseline="-25000"/>
              <a:t>i-1</a:t>
            </a:r>
            <a:r>
              <a:rPr lang="en-US" b="1"/>
              <a:t>)</a:t>
            </a:r>
          </a:p>
          <a:p>
            <a:pPr lvl="1"/>
            <a:r>
              <a:rPr lang="en-US"/>
              <a:t>Copy first parent’s mate selection function (single parent inheritance)</a:t>
            </a:r>
          </a:p>
          <a:p>
            <a:r>
              <a:rPr lang="en-US"/>
              <a:t>Otherwise</a:t>
            </a:r>
          </a:p>
          <a:p>
            <a:pPr lvl="1"/>
            <a:r>
              <a:rPr lang="en-US"/>
              <a:t>Recombine the two parents’ mate selection functions using standard GP crossover</a:t>
            </a:r>
            <a:br>
              <a:rPr lang="en-US"/>
            </a:br>
            <a:r>
              <a:rPr lang="en-US"/>
              <a:t>(multi-parent inheritance)</a:t>
            </a:r>
          </a:p>
          <a:p>
            <a:pPr lvl="1"/>
            <a:r>
              <a:rPr lang="en-US"/>
              <a:t>Apply a mutation chance to the offspring’s mate selection function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t>Experiments</a:t>
            </a:r>
          </a:p>
        </p:txBody>
      </p:sp>
      <p:sp>
        <p:nvSpPr>
          <p:cNvPr id="203779" name="Rectangle 3"/>
          <p:cNvSpPr>
            <a:spLocks noGrp="1" noChangeArrowheads="1"/>
          </p:cNvSpPr>
          <p:nvPr>
            <p:ph type="body" idx="1"/>
          </p:nvPr>
        </p:nvSpPr>
        <p:spPr>
          <a:xfrm>
            <a:off x="533400" y="1676400"/>
            <a:ext cx="7620000" cy="4191000"/>
          </a:xfrm>
        </p:spPr>
        <p:txBody>
          <a:bodyPr/>
          <a:lstStyle/>
          <a:p>
            <a:r>
              <a:rPr lang="en-US"/>
              <a:t>Counting ones</a:t>
            </a:r>
          </a:p>
          <a:p>
            <a:r>
              <a:rPr lang="en-US"/>
              <a:t>4-bit deceptive trap</a:t>
            </a:r>
          </a:p>
          <a:p>
            <a:pPr lvl="1"/>
            <a:r>
              <a:rPr lang="en-US"/>
              <a:t>If 4 ones =&gt; fitness = 8</a:t>
            </a:r>
          </a:p>
          <a:p>
            <a:pPr lvl="1"/>
            <a:r>
              <a:rPr lang="en-US"/>
              <a:t>If 3 ones =&gt; fitness = 0</a:t>
            </a:r>
          </a:p>
          <a:p>
            <a:pPr lvl="1"/>
            <a:r>
              <a:rPr lang="en-US"/>
              <a:t>If 2ones =&gt; fitness = 1</a:t>
            </a:r>
          </a:p>
          <a:p>
            <a:pPr lvl="1"/>
            <a:r>
              <a:rPr lang="en-US"/>
              <a:t>If 1 one =&gt; fitness = 2</a:t>
            </a:r>
          </a:p>
          <a:p>
            <a:pPr lvl="1"/>
            <a:r>
              <a:rPr lang="en-US"/>
              <a:t>If 0 ones =&gt; fitness = 3</a:t>
            </a:r>
            <a:br>
              <a:rPr lang="en-US"/>
            </a:br>
            <a:endParaRPr lang="en-US"/>
          </a:p>
          <a:p>
            <a:r>
              <a:rPr lang="en-US"/>
              <a:t>SAT</a:t>
            </a:r>
          </a:p>
        </p:txBody>
      </p:sp>
      <p:pic>
        <p:nvPicPr>
          <p:cNvPr id="203780" name="Picture 4" descr="traps"/>
          <p:cNvPicPr>
            <a:picLocks noChangeAspect="1" noChangeArrowheads="1"/>
          </p:cNvPicPr>
          <p:nvPr/>
        </p:nvPicPr>
        <p:blipFill>
          <a:blip r:embed="rId3" cstate="print"/>
          <a:srcRect/>
          <a:stretch>
            <a:fillRect/>
          </a:stretch>
        </p:blipFill>
        <p:spPr bwMode="auto">
          <a:xfrm>
            <a:off x="5486400" y="2667000"/>
            <a:ext cx="3276600" cy="1752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2920</Words>
  <Application>Microsoft Office PowerPoint</Application>
  <PresentationFormat>On-screen Show (4:3)</PresentationFormat>
  <Paragraphs>268</Paragraphs>
  <Slides>38</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4" baseType="lpstr">
      <vt:lpstr>ＭＳ Ｐゴシック</vt:lpstr>
      <vt:lpstr>Arial</vt:lpstr>
      <vt:lpstr>Times</vt:lpstr>
      <vt:lpstr>Blank Presentation</vt:lpstr>
      <vt:lpstr>Chart</vt:lpstr>
      <vt:lpstr>Equation</vt:lpstr>
      <vt:lpstr>Self-Adaptive Semi-Autonomous  Parent Selection (SASAPAS)</vt:lpstr>
      <vt:lpstr>Democratic Approach</vt:lpstr>
      <vt:lpstr>PowerPoint Presentation</vt:lpstr>
      <vt:lpstr>PowerPoint Presentation</vt:lpstr>
      <vt:lpstr>Self-Adaptive Semi-Autonomous  Dictatorial Parent Selection (SASADIPS)</vt:lpstr>
      <vt:lpstr>Mate selection function representation</vt:lpstr>
      <vt:lpstr>Mate selection function evolution</vt:lpstr>
      <vt:lpstr>Mate selection function evolution</vt:lpstr>
      <vt:lpstr>Experiments</vt:lpstr>
      <vt:lpstr>Counting ones results</vt:lpstr>
      <vt:lpstr>Highly evolved mate selection function</vt:lpstr>
      <vt:lpstr>SAT results</vt:lpstr>
      <vt:lpstr>4-bit deceptive trap results</vt:lpstr>
      <vt:lpstr>SASADIPS shortcomings</vt:lpstr>
      <vt:lpstr>Greedy Population Sizing (GPS)</vt:lpstr>
      <vt:lpstr>The parameter-less GA</vt:lpstr>
      <vt:lpstr>Greedy Population Sizing</vt:lpstr>
      <vt:lpstr>GPS-EA vs. parameter-less GA</vt:lpstr>
      <vt:lpstr>GPS-EA vs. the parameter-less GA, OPS-EA and TGA</vt:lpstr>
      <vt:lpstr>Limiting Cases</vt:lpstr>
      <vt:lpstr>GPS-EA Summary</vt:lpstr>
      <vt:lpstr>Estimated Learning Offspring Optimizing Mate Selection (ELOOMS)</vt:lpstr>
      <vt:lpstr>Traditional Mate Selection</vt:lpstr>
      <vt:lpstr>ELOOMS</vt:lpstr>
      <vt:lpstr>Mate Acceptance Chance (MAC)</vt:lpstr>
      <vt:lpstr>Desired Features</vt:lpstr>
      <vt:lpstr>ELOOMS vs. TGA</vt:lpstr>
      <vt:lpstr>ELOOMS vs. TGA</vt:lpstr>
      <vt:lpstr>Why ELOOMS works on Deceptive Problem</vt:lpstr>
      <vt:lpstr>Why ELOOMS does not work as well on Easy Problem</vt:lpstr>
      <vt:lpstr>ELOOMS computational overhead</vt:lpstr>
      <vt:lpstr>ELOOMS Summary</vt:lpstr>
      <vt:lpstr>GPS-EA + ELOOMS Hybrid</vt:lpstr>
      <vt:lpstr>Expiration of population Pi</vt:lpstr>
      <vt:lpstr>Comparing the Algorithms</vt:lpstr>
      <vt:lpstr>GPS-EA + ELOOMS vs.  parameter-less GA and TGA </vt:lpstr>
      <vt:lpstr>GPS-EA + ELOOMS vs.  parameter-less GA and TGA </vt:lpstr>
      <vt:lpstr>GPS-EA + ELOOMS Summary</vt:lpstr>
    </vt:vector>
  </TitlesOfParts>
  <Company>UMR UMR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UMR UMR</dc:creator>
  <cp:lastModifiedBy>Tauritz, Daniel R.</cp:lastModifiedBy>
  <cp:revision>51</cp:revision>
  <dcterms:created xsi:type="dcterms:W3CDTF">2007-12-06T15:03:26Z</dcterms:created>
  <dcterms:modified xsi:type="dcterms:W3CDTF">2017-12-05T17:08:15Z</dcterms:modified>
</cp:coreProperties>
</file>